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709" r:id="rId2"/>
    <p:sldMasterId id="2147483731" r:id="rId3"/>
  </p:sldMasterIdLst>
  <p:notesMasterIdLst>
    <p:notesMasterId r:id="rId32"/>
  </p:notesMasterIdLst>
  <p:sldIdLst>
    <p:sldId id="259" r:id="rId4"/>
    <p:sldId id="333" r:id="rId5"/>
    <p:sldId id="340" r:id="rId6"/>
    <p:sldId id="341" r:id="rId7"/>
    <p:sldId id="353" r:id="rId8"/>
    <p:sldId id="354" r:id="rId9"/>
    <p:sldId id="355" r:id="rId10"/>
    <p:sldId id="356" r:id="rId11"/>
    <p:sldId id="357" r:id="rId12"/>
    <p:sldId id="358" r:id="rId13"/>
    <p:sldId id="359" r:id="rId14"/>
    <p:sldId id="342" r:id="rId15"/>
    <p:sldId id="343" r:id="rId16"/>
    <p:sldId id="371" r:id="rId17"/>
    <p:sldId id="349" r:id="rId18"/>
    <p:sldId id="350" r:id="rId19"/>
    <p:sldId id="351" r:id="rId20"/>
    <p:sldId id="352" r:id="rId21"/>
    <p:sldId id="360" r:id="rId22"/>
    <p:sldId id="361" r:id="rId23"/>
    <p:sldId id="362" r:id="rId24"/>
    <p:sldId id="363" r:id="rId25"/>
    <p:sldId id="365" r:id="rId26"/>
    <p:sldId id="366" r:id="rId27"/>
    <p:sldId id="367" r:id="rId28"/>
    <p:sldId id="368" r:id="rId29"/>
    <p:sldId id="369" r:id="rId30"/>
    <p:sldId id="33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uild" initials="b"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1E1E"/>
    <a:srgbClr val="009CDE"/>
    <a:srgbClr val="8432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77738" autoAdjust="0"/>
  </p:normalViewPr>
  <p:slideViewPr>
    <p:cSldViewPr snapToGrid="0" snapToObjects="1">
      <p:cViewPr varScale="1">
        <p:scale>
          <a:sx n="87" d="100"/>
          <a:sy n="87" d="100"/>
        </p:scale>
        <p:origin x="528" y="62"/>
      </p:cViewPr>
      <p:guideLst>
        <p:guide orient="horz" pos="2160"/>
        <p:guide pos="3840"/>
      </p:guideLst>
    </p:cSldViewPr>
  </p:slideViewPr>
  <p:outlineViewPr>
    <p:cViewPr>
      <p:scale>
        <a:sx n="33" d="100"/>
        <a:sy n="33" d="100"/>
      </p:scale>
      <p:origin x="0" y="-2532"/>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charset="0"/>
              </a:defRPr>
            </a:lvl1pPr>
          </a:lstStyle>
          <a:p>
            <a:fld id="{F9C8764C-90B5-DB43-8086-8AB00EB0C2C4}" type="datetimeFigureOut">
              <a:rPr lang="en-US" smtClean="0"/>
              <a:pPr/>
              <a:t>1/27/2017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charset="0"/>
              </a:defRPr>
            </a:lvl1pPr>
          </a:lstStyle>
          <a:p>
            <a:fld id="{5F3EC56D-A4BA-4A41-B0DB-BC0A1EBC2E62}" type="slidenum">
              <a:rPr lang="en-US" smtClean="0"/>
              <a:pPr/>
              <a:t>‹#›</a:t>
            </a:fld>
            <a:endParaRPr lang="en-US" dirty="0"/>
          </a:p>
        </p:txBody>
      </p:sp>
    </p:spTree>
    <p:extLst>
      <p:ext uri="{BB962C8B-B14F-4D97-AF65-F5344CB8AC3E}">
        <p14:creationId xmlns:p14="http://schemas.microsoft.com/office/powerpoint/2010/main" val="2051682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charset="0"/>
        <a:ea typeface="+mn-ea"/>
        <a:cs typeface="+mn-cs"/>
      </a:defRPr>
    </a:lvl1pPr>
    <a:lvl2pPr marL="457200" algn="l" defTabSz="914400" rtl="0" eaLnBrk="1" latinLnBrk="0" hangingPunct="1">
      <a:defRPr sz="1200" b="0" i="0" kern="1200">
        <a:solidFill>
          <a:schemeClr val="tx1"/>
        </a:solidFill>
        <a:latin typeface="Arial" charset="0"/>
        <a:ea typeface="+mn-ea"/>
        <a:cs typeface="+mn-cs"/>
      </a:defRPr>
    </a:lvl2pPr>
    <a:lvl3pPr marL="914400" algn="l" defTabSz="914400" rtl="0" eaLnBrk="1" latinLnBrk="0" hangingPunct="1">
      <a:defRPr sz="1200" b="0" i="0" kern="1200">
        <a:solidFill>
          <a:schemeClr val="tx1"/>
        </a:solidFill>
        <a:latin typeface="Arial" charset="0"/>
        <a:ea typeface="+mn-ea"/>
        <a:cs typeface="+mn-cs"/>
      </a:defRPr>
    </a:lvl3pPr>
    <a:lvl4pPr marL="1371600" algn="l" defTabSz="914400" rtl="0" eaLnBrk="1" latinLnBrk="0" hangingPunct="1">
      <a:defRPr sz="1200" b="0" i="0" kern="1200">
        <a:solidFill>
          <a:schemeClr val="tx1"/>
        </a:solidFill>
        <a:latin typeface="Arial" charset="0"/>
        <a:ea typeface="+mn-ea"/>
        <a:cs typeface="+mn-cs"/>
      </a:defRPr>
    </a:lvl4pPr>
    <a:lvl5pPr marL="1828800" algn="l" defTabSz="914400" rtl="0" eaLnBrk="1" latinLnBrk="0" hangingPunct="1">
      <a:defRPr sz="1200" b="0" i="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3EC56D-A4BA-4A41-B0DB-BC0A1EBC2E62}" type="slidenum">
              <a:rPr lang="en-US" smtClean="0"/>
              <a:pPr/>
              <a:t>1</a:t>
            </a:fld>
            <a:endParaRPr lang="en-US" dirty="0"/>
          </a:p>
        </p:txBody>
      </p:sp>
    </p:spTree>
    <p:extLst>
      <p:ext uri="{BB962C8B-B14F-4D97-AF65-F5344CB8AC3E}">
        <p14:creationId xmlns:p14="http://schemas.microsoft.com/office/powerpoint/2010/main" val="2032275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National Merit Scholarship Program is an academic competition for recognition and scholarships that began in 1955. Of the 1.5 million students who take the PSAT/NMSQT,</a:t>
            </a:r>
            <a:r>
              <a:rPr lang="en-US" baseline="0" dirty="0"/>
              <a:t> </a:t>
            </a:r>
            <a:r>
              <a:rPr lang="en-US" dirty="0"/>
              <a:t>some 50,000 with the highest PSAT/NMSQT Selection Index scores qualify for recognition in the National Merit Scholarship Program. In September, these high scorers are notified through their schools that they have qualified as either a Commended Student or a Semifinalist. </a:t>
            </a:r>
          </a:p>
          <a:p>
            <a:endParaRPr lang="en-US" dirty="0"/>
          </a:p>
          <a:p>
            <a:r>
              <a:rPr lang="en-US" dirty="0"/>
              <a:t>Selection Index scores are calculated by doubling the sum of the Reading, the Writing and Language, and the Math Test scores. Students can find this score in the middle of the top of page 3 of the paper score report. If there is an asterisk after the number, the student is not eligible for the competition during this test administration. </a:t>
            </a:r>
          </a:p>
          <a:p>
            <a:endParaRPr lang="en-US" dirty="0"/>
          </a:p>
          <a:p>
            <a:r>
              <a:rPr lang="en-US" dirty="0"/>
              <a:t>For more information, visit NMSC’s website or see the Official Student Guide to the PSAT/NMSQT or the Guide to the National Merit® Scholarship Program (for educators). </a:t>
            </a:r>
          </a:p>
        </p:txBody>
      </p:sp>
      <p:sp>
        <p:nvSpPr>
          <p:cNvPr id="4" name="Slide Number Placeholder 3"/>
          <p:cNvSpPr>
            <a:spLocks noGrp="1"/>
          </p:cNvSpPr>
          <p:nvPr>
            <p:ph type="sldNum" sz="quarter" idx="10"/>
          </p:nvPr>
        </p:nvSpPr>
        <p:spPr/>
        <p:txBody>
          <a:bodyPr/>
          <a:lstStyle/>
          <a:p>
            <a:fld id="{5F3EC56D-A4BA-4A41-B0DB-BC0A1EBC2E62}" type="slidenum">
              <a:rPr lang="en-US" smtClean="0"/>
              <a:pPr/>
              <a:t>10</a:t>
            </a:fld>
            <a:endParaRPr lang="en-US" dirty="0"/>
          </a:p>
        </p:txBody>
      </p:sp>
    </p:spTree>
    <p:extLst>
      <p:ext uri="{BB962C8B-B14F-4D97-AF65-F5344CB8AC3E}">
        <p14:creationId xmlns:p14="http://schemas.microsoft.com/office/powerpoint/2010/main" val="2716119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PSAT/NMSQT score report is intended to support students as they analyze their strengths and areas for growth on the road to college readiness. The “Skills Insight” portion of their report gives each student information about what they likely know and can do according to their test results, based on students who scored similarly. It also provides suggestions for areas that need work so that they can develop their knowledge and skills. Only a subset of their skills and suggestions are on the paper report; the full list is online. </a:t>
            </a:r>
          </a:p>
          <a:p>
            <a:endParaRPr lang="en-US" dirty="0"/>
          </a:p>
          <a:p>
            <a:r>
              <a:rPr lang="en-US" dirty="0"/>
              <a:t>“Your Scores: Next Steps” gives students more information about the knowledge and skills they have demonstrated, and the knowledge and skills on which they should focus for growth. </a:t>
            </a:r>
          </a:p>
          <a:p>
            <a:endParaRPr lang="en-US" dirty="0"/>
          </a:p>
          <a:p>
            <a:r>
              <a:rPr lang="en-US" dirty="0"/>
              <a:t>Ask students to write down the areas in which they can improve their skills (from the right side of the score), and then think about and commit to ways to work on those skills. Their plans might include practicing on Khan Academy or asking for help from a teacher. It might be assignments that teachers provide in their classes. It is helpful for the students to develop plans for skill development as they review their scores with their teachers. </a:t>
            </a:r>
          </a:p>
        </p:txBody>
      </p:sp>
      <p:sp>
        <p:nvSpPr>
          <p:cNvPr id="4" name="Slide Number Placeholder 3"/>
          <p:cNvSpPr>
            <a:spLocks noGrp="1"/>
          </p:cNvSpPr>
          <p:nvPr>
            <p:ph type="sldNum" sz="quarter" idx="10"/>
          </p:nvPr>
        </p:nvSpPr>
        <p:spPr/>
        <p:txBody>
          <a:bodyPr/>
          <a:lstStyle/>
          <a:p>
            <a:fld id="{5F3EC56D-A4BA-4A41-B0DB-BC0A1EBC2E62}" type="slidenum">
              <a:rPr lang="en-US" smtClean="0"/>
              <a:pPr/>
              <a:t>11</a:t>
            </a:fld>
            <a:endParaRPr lang="en-US" dirty="0"/>
          </a:p>
        </p:txBody>
      </p:sp>
    </p:spTree>
    <p:extLst>
      <p:ext uri="{BB962C8B-B14F-4D97-AF65-F5344CB8AC3E}">
        <p14:creationId xmlns:p14="http://schemas.microsoft.com/office/powerpoint/2010/main" val="949574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this lesson takes place in a computer lab setting or where students have internet access, ask them to log in to their College Board accounts (or to sign up for an account using the instructions below), and follow along with the screen shots in the PowerPoint presentation. Use this slide to guide students through the sign-up process, or to provide information about signing up at a later time. </a:t>
            </a:r>
          </a:p>
          <a:p>
            <a:pPr marL="228600" indent="-228600">
              <a:buAutoNum type="arabicPeriod"/>
            </a:pPr>
            <a:r>
              <a:rPr lang="en-US" dirty="0"/>
              <a:t>Go to studentscores.collegeboard.org. </a:t>
            </a:r>
          </a:p>
          <a:p>
            <a:pPr marL="228600" indent="-228600">
              <a:buAutoNum type="arabicPeriod"/>
            </a:pPr>
            <a:r>
              <a:rPr lang="en-US" dirty="0"/>
              <a:t>Click “Sign Up” under the Sign In spaces. </a:t>
            </a:r>
          </a:p>
          <a:p>
            <a:pPr marL="228600" indent="-228600">
              <a:buAutoNum type="arabicPeriod"/>
            </a:pPr>
            <a:r>
              <a:rPr lang="en-US" dirty="0"/>
              <a:t>Input your personal information under “Create Your Student Account.”  Remind</a:t>
            </a:r>
            <a:r>
              <a:rPr lang="en-US" baseline="0" dirty="0"/>
              <a:t> students </a:t>
            </a:r>
            <a:r>
              <a:rPr lang="en-US" dirty="0"/>
              <a:t>that this information (name,</a:t>
            </a:r>
            <a:r>
              <a:rPr lang="en-US" baseline="0" dirty="0"/>
              <a:t> date of birth, email address)</a:t>
            </a:r>
            <a:r>
              <a:rPr lang="en-US" dirty="0"/>
              <a:t> must match the information students provided in the student questionnaire on the PSAT/NMSQT.</a:t>
            </a:r>
          </a:p>
        </p:txBody>
      </p:sp>
      <p:sp>
        <p:nvSpPr>
          <p:cNvPr id="4" name="Slide Number Placeholder 3"/>
          <p:cNvSpPr>
            <a:spLocks noGrp="1"/>
          </p:cNvSpPr>
          <p:nvPr>
            <p:ph type="sldNum" sz="quarter" idx="10"/>
          </p:nvPr>
        </p:nvSpPr>
        <p:spPr/>
        <p:txBody>
          <a:bodyPr/>
          <a:lstStyle/>
          <a:p>
            <a:fld id="{5F3EC56D-A4BA-4A41-B0DB-BC0A1EBC2E62}" type="slidenum">
              <a:rPr lang="en-US" smtClean="0"/>
              <a:pPr/>
              <a:t>12</a:t>
            </a:fld>
            <a:endParaRPr lang="en-US" dirty="0"/>
          </a:p>
        </p:txBody>
      </p:sp>
    </p:spTree>
    <p:extLst>
      <p:ext uri="{BB962C8B-B14F-4D97-AF65-F5344CB8AC3E}">
        <p14:creationId xmlns:p14="http://schemas.microsoft.com/office/powerpoint/2010/main" val="26120646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students have set up their College Board account, they will need to log in to the account to access score information. Students should enter their username and password (at studentscores.collegeboard.org). They will be redirected to their SAT Suite of Assessments score reporting portal, with their most recent test showing first. </a:t>
            </a:r>
          </a:p>
          <a:p>
            <a:endParaRPr lang="en-US" dirty="0"/>
          </a:p>
          <a:p>
            <a:r>
              <a:rPr lang="en-US" dirty="0"/>
              <a:t>If their most recent test is missing, they can use the “Missing Scores” link to update their personal information and provide their access code or student ID that will match their scores to their account. </a:t>
            </a:r>
          </a:p>
          <a:p>
            <a:endParaRPr lang="en-US" dirty="0"/>
          </a:p>
          <a:p>
            <a:r>
              <a:rPr lang="en-US" dirty="0"/>
              <a:t>Students’ email addresses</a:t>
            </a:r>
            <a:r>
              <a:rPr lang="en-US" baseline="0" dirty="0"/>
              <a:t> must match their registration information for scores to be loaded in the account.  Students can call College Board Customer Service if they are having difficulty seeing their scores (</a:t>
            </a:r>
            <a:r>
              <a:rPr lang="en-US" sz="1200" b="0" i="0" kern="1200" dirty="0">
                <a:solidFill>
                  <a:schemeClr val="tx1"/>
                </a:solidFill>
                <a:effectLst/>
                <a:latin typeface="Arial" charset="0"/>
                <a:ea typeface="+mn-ea"/>
                <a:cs typeface="+mn-cs"/>
              </a:rPr>
              <a:t>Phone: 866-433-7728</a:t>
            </a:r>
            <a:r>
              <a:rPr lang="en-US" sz="1200" b="0" i="0" kern="1200" baseline="0" dirty="0">
                <a:solidFill>
                  <a:schemeClr val="tx1"/>
                </a:solidFill>
                <a:effectLst/>
                <a:latin typeface="Arial" charset="0"/>
                <a:ea typeface="+mn-ea"/>
                <a:cs typeface="+mn-cs"/>
              </a:rPr>
              <a:t> or Email: psathelp@info.collegeboard.org)</a:t>
            </a:r>
            <a:endParaRPr lang="en-US" dirty="0"/>
          </a:p>
        </p:txBody>
      </p:sp>
      <p:sp>
        <p:nvSpPr>
          <p:cNvPr id="4" name="Slide Number Placeholder 3"/>
          <p:cNvSpPr>
            <a:spLocks noGrp="1"/>
          </p:cNvSpPr>
          <p:nvPr>
            <p:ph type="sldNum" sz="quarter" idx="10"/>
          </p:nvPr>
        </p:nvSpPr>
        <p:spPr/>
        <p:txBody>
          <a:bodyPr/>
          <a:lstStyle/>
          <a:p>
            <a:fld id="{5F3EC56D-A4BA-4A41-B0DB-BC0A1EBC2E62}" type="slidenum">
              <a:rPr lang="en-US" smtClean="0"/>
              <a:pPr/>
              <a:t>13</a:t>
            </a:fld>
            <a:endParaRPr lang="en-US" dirty="0"/>
          </a:p>
        </p:txBody>
      </p:sp>
    </p:spTree>
    <p:extLst>
      <p:ext uri="{BB962C8B-B14F-4D97-AF65-F5344CB8AC3E}">
        <p14:creationId xmlns:p14="http://schemas.microsoft.com/office/powerpoint/2010/main" val="413279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3EC56D-A4BA-4A41-B0DB-BC0A1EBC2E62}" type="slidenum">
              <a:rPr lang="en-US" smtClean="0"/>
              <a:pPr/>
              <a:t>14</a:t>
            </a:fld>
            <a:endParaRPr lang="en-US" dirty="0"/>
          </a:p>
        </p:txBody>
      </p:sp>
    </p:spTree>
    <p:extLst>
      <p:ext uri="{BB962C8B-B14F-4D97-AF65-F5344CB8AC3E}">
        <p14:creationId xmlns:p14="http://schemas.microsoft.com/office/powerpoint/2010/main" val="3922789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Skills Insight™ is a tab on the top of the Score Report screen. Skills Insight gives students more information about the knowledge and skills they have demonstrated, and the knowledge and skills on which they should focus for growth. Skills Insight connects a student’s focus areas to the subscores and the skills that are assessed. Students can click on the Questions box to see the questions associated with the skills and subscores. </a:t>
            </a:r>
          </a:p>
          <a:p>
            <a:endParaRPr lang="en-US" dirty="0"/>
          </a:p>
          <a:p>
            <a:r>
              <a:rPr lang="en-US" dirty="0"/>
              <a:t>There is a link on the top of the page connecting students to Khan Academy, which will use their scores (if students link their College Board and Khan Academy accounts) to develop a free online personalized practice program. If this presentation takes place in a computer lab, have students go to Khan Academy, link their College Board account, and look at their practice program (see slides 27–30). </a:t>
            </a:r>
          </a:p>
          <a:p>
            <a:endParaRPr lang="en-US" dirty="0"/>
          </a:p>
          <a:p>
            <a:r>
              <a:rPr lang="en-US" dirty="0"/>
              <a:t>Ask students to write down the areas in which they can improve their skills (from the right side of the screen), and then think about and commit to ways to work on those skills. Their plans might include practicing on Khan Academy or using a study period to work with a teacher. Plans may include assignments that teachers provide in their classes. It is helpful for students to develop plans for skill development as they review their scores.</a:t>
            </a:r>
          </a:p>
        </p:txBody>
      </p:sp>
      <p:sp>
        <p:nvSpPr>
          <p:cNvPr id="4" name="Slide Number Placeholder 3"/>
          <p:cNvSpPr>
            <a:spLocks noGrp="1"/>
          </p:cNvSpPr>
          <p:nvPr>
            <p:ph type="sldNum" sz="quarter" idx="10"/>
          </p:nvPr>
        </p:nvSpPr>
        <p:spPr/>
        <p:txBody>
          <a:bodyPr/>
          <a:lstStyle/>
          <a:p>
            <a:fld id="{5F3EC56D-A4BA-4A41-B0DB-BC0A1EBC2E62}" type="slidenum">
              <a:rPr lang="en-US" smtClean="0"/>
              <a:pPr/>
              <a:t>15</a:t>
            </a:fld>
            <a:endParaRPr lang="en-US" dirty="0"/>
          </a:p>
        </p:txBody>
      </p:sp>
    </p:spTree>
    <p:extLst>
      <p:ext uri="{BB962C8B-B14F-4D97-AF65-F5344CB8AC3E}">
        <p14:creationId xmlns:p14="http://schemas.microsoft.com/office/powerpoint/2010/main" val="38467567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can look at the test questions from the PSAT/NMSQT using the Test Questions tab on the Score Report screen, or by clicking the Questions button on the Test Scores screen. </a:t>
            </a:r>
          </a:p>
          <a:p>
            <a:endParaRPr lang="en-US" dirty="0"/>
          </a:p>
          <a:p>
            <a:r>
              <a:rPr lang="en-US" dirty="0"/>
              <a:t>For most PSAT/NMSQT administrations, students can see the question content and answer explanation with their scores, which can help them understand why they got a question right or wrong. Students can review the question content if the question numbers are hyperlinked on the Test Questions page. </a:t>
            </a:r>
          </a:p>
          <a:p>
            <a:endParaRPr lang="en-US" dirty="0"/>
          </a:p>
          <a:p>
            <a:r>
              <a:rPr lang="en-US" dirty="0"/>
              <a:t>Students will benefit from reviewing the questions they missed on the PSAT/NMSQT, understanding the correct answer, and thinking about why they selected the incorrect answer. Ask students to select questions they answered incorrectly, read the questions and the answers, and determine what mistakes they made that led them to choose the incorrect answers. Recognizing and correcting their mistakes may help them avoid the errors in the future. </a:t>
            </a:r>
          </a:p>
        </p:txBody>
      </p:sp>
      <p:sp>
        <p:nvSpPr>
          <p:cNvPr id="4" name="Slide Number Placeholder 3"/>
          <p:cNvSpPr>
            <a:spLocks noGrp="1"/>
          </p:cNvSpPr>
          <p:nvPr>
            <p:ph type="sldNum" sz="quarter" idx="10"/>
          </p:nvPr>
        </p:nvSpPr>
        <p:spPr/>
        <p:txBody>
          <a:bodyPr/>
          <a:lstStyle/>
          <a:p>
            <a:fld id="{5F3EC56D-A4BA-4A41-B0DB-BC0A1EBC2E62}" type="slidenum">
              <a:rPr lang="en-US" smtClean="0"/>
              <a:pPr/>
              <a:t>16</a:t>
            </a:fld>
            <a:endParaRPr lang="en-US" dirty="0"/>
          </a:p>
        </p:txBody>
      </p:sp>
    </p:spTree>
    <p:extLst>
      <p:ext uri="{BB962C8B-B14F-4D97-AF65-F5344CB8AC3E}">
        <p14:creationId xmlns:p14="http://schemas.microsoft.com/office/powerpoint/2010/main" val="6619089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students to identify the questions they answered incorrectly and determine whether they missed more questions at a higher level of difficulty. If they are missing the more difficult questions, they may need to practice with more challenging course work. </a:t>
            </a:r>
          </a:p>
          <a:p>
            <a:endParaRPr lang="en-US" dirty="0"/>
          </a:p>
          <a:p>
            <a:r>
              <a:rPr lang="en-US" dirty="0"/>
              <a:t>Students can also look at the questions they skipped: Were they more difficult questions, or questions associated with a particular subscore or cross-test score? Work with students to identify patterns among missed and skipped questions. </a:t>
            </a:r>
          </a:p>
          <a:p>
            <a:endParaRPr lang="en-US" dirty="0"/>
          </a:p>
          <a:p>
            <a:r>
              <a:rPr lang="en-US" dirty="0"/>
              <a:t>Reminder: The PSAT/NMSQT (and SAT) no longer penalizes students for incorrect answers, so encourage students to give their best answers to all questions when they take the SAT. </a:t>
            </a:r>
          </a:p>
        </p:txBody>
      </p:sp>
      <p:sp>
        <p:nvSpPr>
          <p:cNvPr id="4" name="Slide Number Placeholder 3"/>
          <p:cNvSpPr>
            <a:spLocks noGrp="1"/>
          </p:cNvSpPr>
          <p:nvPr>
            <p:ph type="sldNum" sz="quarter" idx="10"/>
          </p:nvPr>
        </p:nvSpPr>
        <p:spPr/>
        <p:txBody>
          <a:bodyPr/>
          <a:lstStyle/>
          <a:p>
            <a:fld id="{5F3EC56D-A4BA-4A41-B0DB-BC0A1EBC2E62}" type="slidenum">
              <a:rPr lang="en-US" smtClean="0"/>
              <a:pPr/>
              <a:t>17</a:t>
            </a:fld>
            <a:endParaRPr lang="en-US" dirty="0"/>
          </a:p>
        </p:txBody>
      </p:sp>
    </p:spTree>
    <p:extLst>
      <p:ext uri="{BB962C8B-B14F-4D97-AF65-F5344CB8AC3E}">
        <p14:creationId xmlns:p14="http://schemas.microsoft.com/office/powerpoint/2010/main" val="39615012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 Potential™ provides information about the Advanced Placement courses in which students are likely to be successful based on their PSAT/NMSQT scores. Students can access AP Potential information from the dashboard (entry) screen (see slide 10). Students will see one, two, or three dots indicating their likelihood of success on an AP Exam based on their scores. One dot means that potential is not yet demonstrated. Two dots mean there is some likelihood of success, and three dots indicate there is a likelihood of success on the AP Exam for a particular AP course. </a:t>
            </a:r>
          </a:p>
          <a:p>
            <a:endParaRPr lang="en-US" dirty="0"/>
          </a:p>
          <a:p>
            <a:r>
              <a:rPr lang="en-US" dirty="0"/>
              <a:t>This information should not be used in isolation to determine whether a student should or should not take AP. Students should use this as one piece of information to help them decide whether to take AP classes. They should consult with their teachers and counselors, review their course schedules, and consider their grades, interests, future plans, and work habits when deciding whether to take an AP class. </a:t>
            </a:r>
          </a:p>
          <a:p>
            <a:endParaRPr lang="en-US" dirty="0"/>
          </a:p>
          <a:p>
            <a:r>
              <a:rPr lang="en-US" dirty="0"/>
              <a:t>Students can also see which AP courses have previously been offered at their school, and which AP courses align to college majors in which they are interested. </a:t>
            </a:r>
          </a:p>
        </p:txBody>
      </p:sp>
      <p:sp>
        <p:nvSpPr>
          <p:cNvPr id="4" name="Slide Number Placeholder 3"/>
          <p:cNvSpPr>
            <a:spLocks noGrp="1"/>
          </p:cNvSpPr>
          <p:nvPr>
            <p:ph type="sldNum" sz="quarter" idx="10"/>
          </p:nvPr>
        </p:nvSpPr>
        <p:spPr/>
        <p:txBody>
          <a:bodyPr/>
          <a:lstStyle/>
          <a:p>
            <a:fld id="{5F3EC56D-A4BA-4A41-B0DB-BC0A1EBC2E62}" type="slidenum">
              <a:rPr lang="en-US" smtClean="0"/>
              <a:pPr/>
              <a:t>18</a:t>
            </a:fld>
            <a:endParaRPr lang="en-US" dirty="0"/>
          </a:p>
        </p:txBody>
      </p:sp>
    </p:spTree>
    <p:extLst>
      <p:ext uri="{BB962C8B-B14F-4D97-AF65-F5344CB8AC3E}">
        <p14:creationId xmlns:p14="http://schemas.microsoft.com/office/powerpoint/2010/main" val="26630428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Upcoming slides will explain Official SAT Practice with Khan Academy, SAT Registration, </a:t>
            </a:r>
            <a:r>
              <a:rPr lang="en-US" dirty="0" err="1"/>
              <a:t>BigFuture</a:t>
            </a:r>
            <a:r>
              <a:rPr lang="en-US" dirty="0"/>
              <a:t>, Roadmap</a:t>
            </a:r>
            <a:r>
              <a:rPr lang="en-US" baseline="0" dirty="0"/>
              <a:t> to Careers, </a:t>
            </a:r>
            <a:r>
              <a:rPr lang="en-US" dirty="0"/>
              <a:t>and Student Search Service. </a:t>
            </a:r>
          </a:p>
        </p:txBody>
      </p:sp>
      <p:sp>
        <p:nvSpPr>
          <p:cNvPr id="4" name="Slide Number Placeholder 3"/>
          <p:cNvSpPr>
            <a:spLocks noGrp="1"/>
          </p:cNvSpPr>
          <p:nvPr>
            <p:ph type="sldNum" sz="quarter" idx="10"/>
          </p:nvPr>
        </p:nvSpPr>
        <p:spPr/>
        <p:txBody>
          <a:bodyPr/>
          <a:lstStyle/>
          <a:p>
            <a:fld id="{5F3EC56D-A4BA-4A41-B0DB-BC0A1EBC2E62}" type="slidenum">
              <a:rPr lang="en-US" smtClean="0"/>
              <a:pPr/>
              <a:t>19</a:t>
            </a:fld>
            <a:endParaRPr lang="en-US" dirty="0"/>
          </a:p>
        </p:txBody>
      </p:sp>
    </p:spTree>
    <p:extLst>
      <p:ext uri="{BB962C8B-B14F-4D97-AF65-F5344CB8AC3E}">
        <p14:creationId xmlns:p14="http://schemas.microsoft.com/office/powerpoint/2010/main" val="1849612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provides students with information about the PSAT/NMSQT. The PSAT/NMSQT is focused on the skills and knowledge they are working on in their high school classes. Students don’t need to learn additional facts or formulas in order to be successful. They don’t have to worry about “gaming” the test — their scores will be based only on the questions they answer correctly (there is no penalty for wrong answers). Ask students if this information matches their perception of the PSAT/NMSQT. If students have already taken the assessment, ask them if they agree with the statements on the slide, or if they would like to comment on their assessment experience with the PSAT/NMSQT. </a:t>
            </a:r>
          </a:p>
        </p:txBody>
      </p:sp>
      <p:sp>
        <p:nvSpPr>
          <p:cNvPr id="4" name="Slide Number Placeholder 3"/>
          <p:cNvSpPr>
            <a:spLocks noGrp="1"/>
          </p:cNvSpPr>
          <p:nvPr>
            <p:ph type="sldNum" sz="quarter" idx="10"/>
          </p:nvPr>
        </p:nvSpPr>
        <p:spPr/>
        <p:txBody>
          <a:bodyPr/>
          <a:lstStyle/>
          <a:p>
            <a:fld id="{5F3EC56D-A4BA-4A41-B0DB-BC0A1EBC2E62}" type="slidenum">
              <a:rPr lang="en-US" smtClean="0"/>
              <a:pPr/>
              <a:t>2</a:t>
            </a:fld>
            <a:endParaRPr lang="en-US" dirty="0"/>
          </a:p>
        </p:txBody>
      </p:sp>
    </p:spTree>
    <p:extLst>
      <p:ext uri="{BB962C8B-B14F-4D97-AF65-F5344CB8AC3E}">
        <p14:creationId xmlns:p14="http://schemas.microsoft.com/office/powerpoint/2010/main" val="5192496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Official SAT Practice on Khan Academy is offered to students at no cost. Students have access to thousands of official SAT test questions (written and reviewed by the College Board) and six full-length SAT tests. Students can access Official SAT Practice on a computer, or by using the Daily SAT Practice app or Khan Academy app on their mobile device. Khan Academy creates personalized learning plans for each student based on his or her test performance and practice on Khan Academy. It also provides videos that will tutor students in the areas in which they need help. </a:t>
            </a:r>
          </a:p>
        </p:txBody>
      </p:sp>
      <p:sp>
        <p:nvSpPr>
          <p:cNvPr id="4" name="Slide Number Placeholder 3"/>
          <p:cNvSpPr>
            <a:spLocks noGrp="1"/>
          </p:cNvSpPr>
          <p:nvPr>
            <p:ph type="sldNum" sz="quarter" idx="10"/>
          </p:nvPr>
        </p:nvSpPr>
        <p:spPr/>
        <p:txBody>
          <a:bodyPr/>
          <a:lstStyle/>
          <a:p>
            <a:fld id="{5F3EC56D-A4BA-4A41-B0DB-BC0A1EBC2E62}" type="slidenum">
              <a:rPr lang="en-US" smtClean="0"/>
              <a:pPr/>
              <a:t>20</a:t>
            </a:fld>
            <a:endParaRPr lang="en-US" dirty="0"/>
          </a:p>
        </p:txBody>
      </p:sp>
    </p:spTree>
    <p:extLst>
      <p:ext uri="{BB962C8B-B14F-4D97-AF65-F5344CB8AC3E}">
        <p14:creationId xmlns:p14="http://schemas.microsoft.com/office/powerpoint/2010/main" val="3363491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links to a video that demonstrates the features of Official SAT Practice on Khan Academy. Students in a computer lab setting can set up their accounts immediately. They have to enter their name, email address, and birth date, and will immediately receive a link to set up a username and password. They can also use their Gmail or Facebook login information to get started immediately. They can then log in to the account and begin practicing. </a:t>
            </a:r>
          </a:p>
        </p:txBody>
      </p:sp>
      <p:sp>
        <p:nvSpPr>
          <p:cNvPr id="4" name="Slide Number Placeholder 3"/>
          <p:cNvSpPr>
            <a:spLocks noGrp="1"/>
          </p:cNvSpPr>
          <p:nvPr>
            <p:ph type="sldNum" sz="quarter" idx="10"/>
          </p:nvPr>
        </p:nvSpPr>
        <p:spPr/>
        <p:txBody>
          <a:bodyPr/>
          <a:lstStyle/>
          <a:p>
            <a:fld id="{5F3EC56D-A4BA-4A41-B0DB-BC0A1EBC2E62}" type="slidenum">
              <a:rPr lang="en-US" smtClean="0"/>
              <a:pPr/>
              <a:t>21</a:t>
            </a:fld>
            <a:endParaRPr lang="en-US" dirty="0"/>
          </a:p>
        </p:txBody>
      </p:sp>
    </p:spTree>
    <p:extLst>
      <p:ext uri="{BB962C8B-B14F-4D97-AF65-F5344CB8AC3E}">
        <p14:creationId xmlns:p14="http://schemas.microsoft.com/office/powerpoint/2010/main" val="26983279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receive personalized practice plans based on their PSAT/NMSQT results, students will have to link their Khan Academy accounts and their College Board accounts. To begin the linking process, students must log in to their Khan Academy accounts. Students will be prompted to link their Khan Academy and College Board accounts when they log in. When students agree to link the accounts, they will be directed to collegeboard.org. When they reach collegeboard.org, they will need to sign in to their College Board account. </a:t>
            </a:r>
          </a:p>
          <a:p>
            <a:endParaRPr lang="en-US" dirty="0"/>
          </a:p>
          <a:p>
            <a:endParaRPr lang="en-US" dirty="0"/>
          </a:p>
        </p:txBody>
      </p:sp>
      <p:sp>
        <p:nvSpPr>
          <p:cNvPr id="4" name="Slide Number Placeholder 3"/>
          <p:cNvSpPr>
            <a:spLocks noGrp="1"/>
          </p:cNvSpPr>
          <p:nvPr>
            <p:ph type="sldNum" sz="quarter" idx="10"/>
          </p:nvPr>
        </p:nvSpPr>
        <p:spPr/>
        <p:txBody>
          <a:bodyPr/>
          <a:lstStyle/>
          <a:p>
            <a:fld id="{5F3EC56D-A4BA-4A41-B0DB-BC0A1EBC2E62}" type="slidenum">
              <a:rPr lang="en-US" smtClean="0"/>
              <a:pPr/>
              <a:t>22</a:t>
            </a:fld>
            <a:endParaRPr lang="en-US" dirty="0"/>
          </a:p>
        </p:txBody>
      </p:sp>
    </p:spTree>
    <p:extLst>
      <p:ext uri="{BB962C8B-B14F-4D97-AF65-F5344CB8AC3E}">
        <p14:creationId xmlns:p14="http://schemas.microsoft.com/office/powerpoint/2010/main" val="14488872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who took the PSAT/NMSQT have seen a test that is similar in content and format with the SAT. They</a:t>
            </a:r>
            <a:r>
              <a:rPr lang="en-US" baseline="0" dirty="0"/>
              <a:t> have already started  practicing for the SAT by taking the PSAT/NMSQT! </a:t>
            </a:r>
          </a:p>
          <a:p>
            <a:endParaRPr lang="en-US" baseline="0" dirty="0"/>
          </a:p>
          <a:p>
            <a:r>
              <a:rPr lang="en-US" dirty="0"/>
              <a:t>Students can navigate to the SAT registration site by clicking on the Popular Tools menu within the online score report and selecting SAT Registration. This will open a new window for sat.org/register. They will need photos of themselves to upload for verification. The complete registration checklist is available at https://collegereadiness.collegeboard.org/sat/register/online-registration-help. </a:t>
            </a:r>
          </a:p>
          <a:p>
            <a:endParaRPr lang="en-US" dirty="0"/>
          </a:p>
          <a:p>
            <a:r>
              <a:rPr lang="en-US" dirty="0"/>
              <a:t>Fee waivers are available for students who demonstrate financial need. Direct students to their counselors to get further information about fee waivers. </a:t>
            </a:r>
            <a:endParaRPr lang="en-US" baseline="0" dirty="0"/>
          </a:p>
        </p:txBody>
      </p:sp>
      <p:sp>
        <p:nvSpPr>
          <p:cNvPr id="4" name="Slide Number Placeholder 3"/>
          <p:cNvSpPr>
            <a:spLocks noGrp="1"/>
          </p:cNvSpPr>
          <p:nvPr>
            <p:ph type="sldNum" sz="quarter" idx="10"/>
          </p:nvPr>
        </p:nvSpPr>
        <p:spPr/>
        <p:txBody>
          <a:bodyPr/>
          <a:lstStyle/>
          <a:p>
            <a:fld id="{5F3EC56D-A4BA-4A41-B0DB-BC0A1EBC2E62}" type="slidenum">
              <a:rPr lang="en-US" smtClean="0"/>
              <a:pPr/>
              <a:t>23</a:t>
            </a:fld>
            <a:endParaRPr lang="en-US" dirty="0"/>
          </a:p>
        </p:txBody>
      </p:sp>
    </p:spTree>
    <p:extLst>
      <p:ext uri="{BB962C8B-B14F-4D97-AF65-F5344CB8AC3E}">
        <p14:creationId xmlns:p14="http://schemas.microsoft.com/office/powerpoint/2010/main" val="510491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have multiple resources available to help them plan and prepare for college. The Popular Tools menu includes links to other College Board tools within </a:t>
            </a:r>
            <a:r>
              <a:rPr lang="en-US" dirty="0" err="1"/>
              <a:t>BigFuture</a:t>
            </a:r>
            <a:r>
              <a:rPr lang="en-US" dirty="0"/>
              <a:t> and Roadmap To Careers™ . </a:t>
            </a:r>
          </a:p>
          <a:p>
            <a:endParaRPr lang="en-US" dirty="0"/>
          </a:p>
          <a:p>
            <a:r>
              <a:rPr lang="en-US" dirty="0"/>
              <a:t>The College Board developed </a:t>
            </a:r>
            <a:r>
              <a:rPr lang="en-US" dirty="0" err="1"/>
              <a:t>BigFuture</a:t>
            </a:r>
            <a:r>
              <a:rPr lang="en-US" dirty="0"/>
              <a:t> in collaboration with parents, students, and educators to make the college planning process easier and less overwhelming. At bigfuture.org, students can: </a:t>
            </a:r>
          </a:p>
          <a:p>
            <a:r>
              <a:rPr lang="en-US" dirty="0"/>
              <a:t>     › Use intelligent search-and-match tools and informative videos to find colleges that are a good fit. </a:t>
            </a:r>
          </a:p>
          <a:p>
            <a:r>
              <a:rPr lang="en-US" dirty="0"/>
              <a:t>     › Learn how families have paid for college. </a:t>
            </a:r>
          </a:p>
          <a:p>
            <a:r>
              <a:rPr lang="en-US" dirty="0"/>
              <a:t>     › Create a personalized plan for college so students know what to do and when to do it. </a:t>
            </a:r>
          </a:p>
          <a:p>
            <a:endParaRPr lang="en-US" dirty="0"/>
          </a:p>
          <a:p>
            <a:r>
              <a:rPr lang="en-US" dirty="0"/>
              <a:t>Roadmap To Careers provides a career exploration tool that can help students learn more about their interests and how this may correspond to a future career. </a:t>
            </a:r>
          </a:p>
          <a:p>
            <a:endParaRPr lang="en-US" dirty="0"/>
          </a:p>
          <a:p>
            <a:r>
              <a:rPr lang="en-US" dirty="0"/>
              <a:t>Student Search Service (slide 35) connects colleges with potential students. (It isn’t currently available in Popular Tools.) </a:t>
            </a:r>
          </a:p>
        </p:txBody>
      </p:sp>
      <p:sp>
        <p:nvSpPr>
          <p:cNvPr id="4" name="Slide Number Placeholder 3"/>
          <p:cNvSpPr>
            <a:spLocks noGrp="1"/>
          </p:cNvSpPr>
          <p:nvPr>
            <p:ph type="sldNum" sz="quarter" idx="10"/>
          </p:nvPr>
        </p:nvSpPr>
        <p:spPr/>
        <p:txBody>
          <a:bodyPr/>
          <a:lstStyle/>
          <a:p>
            <a:fld id="{5F3EC56D-A4BA-4A41-B0DB-BC0A1EBC2E62}" type="slidenum">
              <a:rPr lang="en-US" smtClean="0"/>
              <a:pPr/>
              <a:t>24</a:t>
            </a:fld>
            <a:endParaRPr lang="en-US" dirty="0"/>
          </a:p>
        </p:txBody>
      </p:sp>
    </p:spTree>
    <p:extLst>
      <p:ext uri="{BB962C8B-B14F-4D97-AF65-F5344CB8AC3E}">
        <p14:creationId xmlns:p14="http://schemas.microsoft.com/office/powerpoint/2010/main" val="36580885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BigFuture</a:t>
            </a:r>
            <a:r>
              <a:rPr lang="en-US" dirty="0"/>
              <a:t> is the website that helps students plan for college. It is a free, comprehensive website that guides students as they prepare for, find, and enroll in college. At bigfuture.org, students can: </a:t>
            </a:r>
          </a:p>
          <a:p>
            <a:pPr marL="228600" indent="-228600">
              <a:buAutoNum type="arabicPeriod"/>
            </a:pPr>
            <a:r>
              <a:rPr lang="en-US" dirty="0"/>
              <a:t>Start with a focus on themselves: their interests, what and where they want to study, how much financial assistance they think they’ll need, and other important considerations. </a:t>
            </a:r>
          </a:p>
          <a:p>
            <a:pPr marL="228600" indent="-228600">
              <a:buAutoNum type="arabicPeriod"/>
            </a:pPr>
            <a:r>
              <a:rPr lang="en-US" dirty="0"/>
              <a:t>Search for colleges and easily compare them based on factors ranging from majors to size and location. </a:t>
            </a:r>
          </a:p>
          <a:p>
            <a:pPr marL="228600" indent="-228600">
              <a:buAutoNum type="arabicPeriod"/>
            </a:pPr>
            <a:r>
              <a:rPr lang="en-US" dirty="0"/>
              <a:t>Watch videos from real students who explain what they did to get into college and what their college experiences have been like. </a:t>
            </a:r>
          </a:p>
          <a:p>
            <a:pPr marL="228600" indent="-228600">
              <a:buAutoNum type="arabicPeriod"/>
            </a:pPr>
            <a:r>
              <a:rPr lang="en-US" dirty="0"/>
              <a:t>Hear from education professionals who provide the inside story on preparing for and getting into college. </a:t>
            </a:r>
          </a:p>
          <a:p>
            <a:pPr marL="228600" indent="-228600">
              <a:buAutoNum type="arabicPeriod"/>
            </a:pPr>
            <a:r>
              <a:rPr lang="en-US" dirty="0"/>
              <a:t>Learn about the different kinds of colleges and how to find one that is the right fit for them. </a:t>
            </a:r>
          </a:p>
          <a:p>
            <a:pPr marL="228600" indent="-228600">
              <a:buAutoNum type="arabicPeriod"/>
            </a:pPr>
            <a:r>
              <a:rPr lang="en-US" dirty="0"/>
              <a:t>Find valuable help in paying for college by discovering what goes into college costs and how to find financing. </a:t>
            </a:r>
          </a:p>
          <a:p>
            <a:pPr marL="228600" indent="-228600">
              <a:buAutoNum type="arabicPeriod"/>
            </a:pPr>
            <a:r>
              <a:rPr lang="en-US" dirty="0"/>
              <a:t>Build a personalized plan for realizing their goals and getting into a college that meets their needs. </a:t>
            </a:r>
          </a:p>
        </p:txBody>
      </p:sp>
      <p:sp>
        <p:nvSpPr>
          <p:cNvPr id="4" name="Slide Number Placeholder 3"/>
          <p:cNvSpPr>
            <a:spLocks noGrp="1"/>
          </p:cNvSpPr>
          <p:nvPr>
            <p:ph type="sldNum" sz="quarter" idx="10"/>
          </p:nvPr>
        </p:nvSpPr>
        <p:spPr/>
        <p:txBody>
          <a:bodyPr/>
          <a:lstStyle/>
          <a:p>
            <a:fld id="{5F3EC56D-A4BA-4A41-B0DB-BC0A1EBC2E62}" type="slidenum">
              <a:rPr lang="en-US" smtClean="0"/>
              <a:pPr/>
              <a:t>25</a:t>
            </a:fld>
            <a:endParaRPr lang="en-US" dirty="0"/>
          </a:p>
        </p:txBody>
      </p:sp>
    </p:spTree>
    <p:extLst>
      <p:ext uri="{BB962C8B-B14F-4D97-AF65-F5344CB8AC3E}">
        <p14:creationId xmlns:p14="http://schemas.microsoft.com/office/powerpoint/2010/main" val="16824783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Roadmap to Careers</a:t>
            </a:r>
            <a:r>
              <a:rPr lang="en-US" baseline="0" dirty="0"/>
              <a:t> can then blend all of those together to create a personalized journey for students through people, careers, and majors that align with their interests. </a:t>
            </a:r>
            <a:r>
              <a:rPr lang="en-US" dirty="0"/>
              <a:t>It starts by looking at Leaders who match</a:t>
            </a:r>
            <a:r>
              <a:rPr lang="en-US" baseline="0" dirty="0"/>
              <a:t> their interests.  They might be famous people, or the glass blower down the street who loves her job.  Students watch videos of these Leaders talking about their path, and they can see what education and path the Leaders followed.  </a:t>
            </a:r>
            <a:r>
              <a:rPr lang="en-US" dirty="0"/>
              <a:t>Students learn about majors that align to their interests,</a:t>
            </a:r>
            <a:r>
              <a:rPr lang="en-US" baseline="0" dirty="0"/>
              <a:t> get tangible recommendations for ways to be ready for this major (through coursework and otherwise), and see examples of Leaders who have followed a similar path. </a:t>
            </a:r>
            <a:r>
              <a:rPr lang="en-US" dirty="0"/>
              <a:t>Finally, students can learn more directly</a:t>
            </a:r>
            <a:r>
              <a:rPr lang="en-US" baseline="0" dirty="0"/>
              <a:t> about careers that align with their interests so that they know why it’s worth putting in the effort in their high school classes and worth going to college.  </a:t>
            </a: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F3EC56D-A4BA-4A41-B0DB-BC0A1EBC2E62}" type="slidenum">
              <a:rPr lang="en-US" smtClean="0"/>
              <a:pPr/>
              <a:t>26</a:t>
            </a:fld>
            <a:endParaRPr lang="en-US" dirty="0"/>
          </a:p>
        </p:txBody>
      </p:sp>
    </p:spTree>
    <p:extLst>
      <p:ext uri="{BB962C8B-B14F-4D97-AF65-F5344CB8AC3E}">
        <p14:creationId xmlns:p14="http://schemas.microsoft.com/office/powerpoint/2010/main" val="1413545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 Search Service is a voluntary program that connects students with information about educational and financial aid opportunities from more than 1,200 colleges, universities, scholarship programs, and educational organizations. Here’s how it works: </a:t>
            </a:r>
          </a:p>
          <a:p>
            <a:r>
              <a:rPr lang="en-US" dirty="0"/>
              <a:t>     › Students may choose to participate in Student Search Service when registering for a College Board test. </a:t>
            </a:r>
          </a:p>
          <a:p>
            <a:r>
              <a:rPr lang="en-US" dirty="0"/>
              <a:t>     › As part of taking the PSAT/NMSQT, students are asked to provide information about themselves on their answer sheet. </a:t>
            </a:r>
          </a:p>
          <a:p>
            <a:r>
              <a:rPr lang="en-US" dirty="0"/>
              <a:t>     › Participating, eligible organizations can then search for groups of students who may be a good fit for their communities and programs, but only among those students who opt to participate in Student Search Service. </a:t>
            </a:r>
          </a:p>
          <a:p>
            <a:r>
              <a:rPr lang="en-US" dirty="0"/>
              <a:t>     › The search criteria can include any attribute from the answer sheet; however, information on disabilities, parental education, self-reported parental income, Social Security numbers, phone numbers, and actual test scores are not shared. The most searched items are expected high school graduation date, cumulative grade point average (GPA), and intended college major. If students have questions or concerns about Student Search Service or want more information about the program, please tell them to go to collegeboard.org/student-search-service or to call 866-825-8051. </a:t>
            </a:r>
          </a:p>
          <a:p>
            <a:endParaRPr lang="en-US" dirty="0"/>
          </a:p>
          <a:p>
            <a:r>
              <a:rPr lang="en-US" dirty="0"/>
              <a:t>Here are some points to keep in mind about Student Search Service: </a:t>
            </a:r>
          </a:p>
          <a:p>
            <a:r>
              <a:rPr lang="en-US" dirty="0"/>
              <a:t>     » Colleges participating in Student Search Service never receive student scores or phone numbers. Colleges can ask for names of students within certain score ranges, but exact scores are not reported. </a:t>
            </a:r>
          </a:p>
          <a:p>
            <a:r>
              <a:rPr lang="en-US" dirty="0"/>
              <a:t>     » Being contacted by a college doesn’t mean you have been admitted. You must submit an application in order to be considered for admission. The colleges and organizations that participate want to find students who will fit their environment, classes, programs, scholarships, and special activities. Student Search Service is simply a way for colleges to reach prospective students like you and to let them know about the opportunities that are available. </a:t>
            </a:r>
          </a:p>
          <a:p>
            <a:r>
              <a:rPr lang="en-US" dirty="0"/>
              <a:t>     » Student Search Service will share your contact information only with colleges and qualified nonprofit educational or scholarship programs that are recruiting students like you. Your name will never be sold to a commercial marketing firm or a retailer of merchandise or services (such as test prep). Student Search Service communications are sent by outside colleges, scholarship programs, and educational opportunity organizations</a:t>
            </a:r>
          </a:p>
        </p:txBody>
      </p:sp>
      <p:sp>
        <p:nvSpPr>
          <p:cNvPr id="4" name="Slide Number Placeholder 3"/>
          <p:cNvSpPr>
            <a:spLocks noGrp="1"/>
          </p:cNvSpPr>
          <p:nvPr>
            <p:ph type="sldNum" sz="quarter" idx="10"/>
          </p:nvPr>
        </p:nvSpPr>
        <p:spPr/>
        <p:txBody>
          <a:bodyPr/>
          <a:lstStyle/>
          <a:p>
            <a:fld id="{5F3EC56D-A4BA-4A41-B0DB-BC0A1EBC2E62}" type="slidenum">
              <a:rPr lang="en-US" smtClean="0"/>
              <a:pPr/>
              <a:t>27</a:t>
            </a:fld>
            <a:endParaRPr lang="en-US" dirty="0"/>
          </a:p>
        </p:txBody>
      </p:sp>
    </p:spTree>
    <p:extLst>
      <p:ext uri="{BB962C8B-B14F-4D97-AF65-F5344CB8AC3E}">
        <p14:creationId xmlns:p14="http://schemas.microsoft.com/office/powerpoint/2010/main" val="17483987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3EC56D-A4BA-4A41-B0DB-BC0A1EBC2E62}" type="slidenum">
              <a:rPr lang="en-US" smtClean="0"/>
              <a:pPr/>
              <a:t>28</a:t>
            </a:fld>
            <a:endParaRPr lang="en-US" dirty="0"/>
          </a:p>
        </p:txBody>
      </p:sp>
    </p:spTree>
    <p:extLst>
      <p:ext uri="{BB962C8B-B14F-4D97-AF65-F5344CB8AC3E}">
        <p14:creationId xmlns:p14="http://schemas.microsoft.com/office/powerpoint/2010/main" val="2416234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students if they are planning to take the SAT.  Inform them that the SAT is aligned to the PSAT/NMSQT. The PSAT/NMSQT is a preview of the content on the SAT and will help them practice for the SAT. PSAT/NMSQT scores, and all scores in the SAT Suite of Assessments, are accessible from the student’s online College Board account. </a:t>
            </a:r>
          </a:p>
          <a:p>
            <a:r>
              <a:rPr lang="en-US" dirty="0"/>
              <a:t>The PSAT/NMSQT offers several benefits: </a:t>
            </a:r>
          </a:p>
          <a:p>
            <a:pPr marL="228600" indent="-228600">
              <a:buAutoNum type="arabicPeriod"/>
            </a:pPr>
            <a:r>
              <a:rPr lang="en-US" dirty="0"/>
              <a:t>When students link their College Board account with their Khan Academy® account, Khan Academy will use the PSAT/NMSQT scores to design a practice plan and practice questions tailored to each student’s strengths and areas for improvement. This program is completely free, and practice test questions on Khan Academy are created with College Board approval, so this is the best SAT practice available. </a:t>
            </a:r>
          </a:p>
          <a:p>
            <a:pPr marL="228600" indent="-228600">
              <a:buAutoNum type="arabicPeriod"/>
            </a:pPr>
            <a:r>
              <a:rPr lang="en-US" dirty="0"/>
              <a:t>The student’s online score report links to valuable tools for college and career planning. Students can use </a:t>
            </a:r>
            <a:r>
              <a:rPr lang="en-US" dirty="0" err="1"/>
              <a:t>BigFuture</a:t>
            </a:r>
            <a:r>
              <a:rPr lang="en-US" dirty="0"/>
              <a:t>™ and Roadmap To Careers</a:t>
            </a:r>
            <a:r>
              <a:rPr lang="en-US" baseline="0" dirty="0"/>
              <a:t> </a:t>
            </a:r>
            <a:r>
              <a:rPr lang="en-US" dirty="0"/>
              <a:t>to investigate their academic interests and college and career options (more about </a:t>
            </a:r>
            <a:r>
              <a:rPr lang="en-US" dirty="0" err="1"/>
              <a:t>BigFuture</a:t>
            </a:r>
            <a:r>
              <a:rPr lang="en-US" dirty="0"/>
              <a:t> and Roadmap To Careers at the end of this lesson, slides 33-34). </a:t>
            </a:r>
          </a:p>
          <a:p>
            <a:pPr marL="228600" indent="-228600">
              <a:buAutoNum type="arabicPeriod"/>
            </a:pPr>
            <a:r>
              <a:rPr lang="en-US" dirty="0"/>
              <a:t>When students take the PSAT/NMSQT® , they’re automatically screened for the National Merit® Scholarship Program, an academic competition for recognition and scholarships. For more information, visit NMSC’s website or see the Official Student Guide to the PSAT/NMSQT or the Guide to the National Merit® Scholarship Program (for educators). The National Merit Scholarship Corporation (NMSC) is a co-sponsor of the PSAT/NMSQT. In addition, The College Board is partnering with several other organizations who provide millions of dollars in scholarships to qualified low-income and minority students. Students who opt in to Student Search Service can be identified by these organizations. </a:t>
            </a:r>
          </a:p>
          <a:p>
            <a:pPr marL="228600" indent="-228600">
              <a:buAutoNum type="arabicPeriod"/>
            </a:pPr>
            <a:r>
              <a:rPr lang="en-US" dirty="0"/>
              <a:t>PSAT/NMSQT scores are indicators of ability to succeed in Advanced Placement® courses. Students can find the AP® courses in which they are likely to succeed in the online reporting system (more information about the online reporting portal begins on slide 8). </a:t>
            </a:r>
          </a:p>
          <a:p>
            <a:pPr marL="228600" indent="-228600">
              <a:buAutoNum type="arabicPeriod"/>
            </a:pPr>
            <a:r>
              <a:rPr lang="en-US" dirty="0"/>
              <a:t>If students opt in to Student Search Service® , they will receive information about admission and financial aid from colleges that participate in the program. (More information on Student Search Service is available on slide 35.) </a:t>
            </a:r>
          </a:p>
        </p:txBody>
      </p:sp>
      <p:sp>
        <p:nvSpPr>
          <p:cNvPr id="4" name="Slide Number Placeholder 3"/>
          <p:cNvSpPr>
            <a:spLocks noGrp="1"/>
          </p:cNvSpPr>
          <p:nvPr>
            <p:ph type="sldNum" sz="quarter" idx="10"/>
          </p:nvPr>
        </p:nvSpPr>
        <p:spPr/>
        <p:txBody>
          <a:bodyPr/>
          <a:lstStyle/>
          <a:p>
            <a:fld id="{5F3EC56D-A4BA-4A41-B0DB-BC0A1EBC2E62}" type="slidenum">
              <a:rPr lang="en-US" smtClean="0"/>
              <a:pPr/>
              <a:t>3</a:t>
            </a:fld>
            <a:endParaRPr lang="en-US" dirty="0"/>
          </a:p>
        </p:txBody>
      </p:sp>
    </p:spTree>
    <p:extLst>
      <p:ext uri="{BB962C8B-B14F-4D97-AF65-F5344CB8AC3E}">
        <p14:creationId xmlns:p14="http://schemas.microsoft.com/office/powerpoint/2010/main" val="1801368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have two options for accessing their PSAT/NMSQT scores: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Viewing their paper score report </a:t>
            </a:r>
          </a:p>
          <a:p>
            <a:pPr marL="228600" indent="-228600">
              <a:buAutoNum type="arabicPeriod"/>
            </a:pPr>
            <a:r>
              <a:rPr lang="en-US" dirty="0"/>
              <a:t>Through their College Board account </a:t>
            </a:r>
          </a:p>
          <a:p>
            <a:pPr marL="0" indent="0">
              <a:buNone/>
            </a:pPr>
            <a:endParaRPr lang="en-US" dirty="0"/>
          </a:p>
          <a:p>
            <a:pPr marL="0" indent="0">
              <a:buNone/>
            </a:pPr>
            <a:r>
              <a:rPr lang="en-US" dirty="0"/>
              <a:t>The best method for students to get information about all of their scores and other college planning resources is to log in to their College Board account. </a:t>
            </a:r>
          </a:p>
        </p:txBody>
      </p:sp>
      <p:sp>
        <p:nvSpPr>
          <p:cNvPr id="4" name="Slide Number Placeholder 3"/>
          <p:cNvSpPr>
            <a:spLocks noGrp="1"/>
          </p:cNvSpPr>
          <p:nvPr>
            <p:ph type="sldNum" sz="quarter" idx="10"/>
          </p:nvPr>
        </p:nvSpPr>
        <p:spPr/>
        <p:txBody>
          <a:bodyPr/>
          <a:lstStyle/>
          <a:p>
            <a:fld id="{5F3EC56D-A4BA-4A41-B0DB-BC0A1EBC2E62}" type="slidenum">
              <a:rPr lang="en-US" smtClean="0"/>
              <a:pPr/>
              <a:t>4</a:t>
            </a:fld>
            <a:endParaRPr lang="en-US" dirty="0"/>
          </a:p>
        </p:txBody>
      </p:sp>
    </p:spTree>
    <p:extLst>
      <p:ext uri="{BB962C8B-B14F-4D97-AF65-F5344CB8AC3E}">
        <p14:creationId xmlns:p14="http://schemas.microsoft.com/office/powerpoint/2010/main" val="1671191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section provides a review of the paper score report that students receive from the school. </a:t>
            </a:r>
          </a:p>
          <a:p>
            <a:endParaRPr lang="en-US" dirty="0"/>
          </a:p>
          <a:p>
            <a:r>
              <a:rPr lang="en-US" dirty="0"/>
              <a:t>If</a:t>
            </a:r>
            <a:r>
              <a:rPr lang="en-US" baseline="0" dirty="0"/>
              <a:t> students have already reviewed the online report, some of the following information may be repetitious.  Please see slide 3 for guidance.</a:t>
            </a:r>
            <a:endParaRPr lang="en-US" dirty="0"/>
          </a:p>
          <a:p>
            <a:endParaRPr lang="en-US" dirty="0"/>
          </a:p>
        </p:txBody>
      </p:sp>
      <p:sp>
        <p:nvSpPr>
          <p:cNvPr id="4" name="Slide Number Placeholder 3"/>
          <p:cNvSpPr>
            <a:spLocks noGrp="1"/>
          </p:cNvSpPr>
          <p:nvPr>
            <p:ph type="sldNum" sz="quarter" idx="10"/>
          </p:nvPr>
        </p:nvSpPr>
        <p:spPr/>
        <p:txBody>
          <a:bodyPr/>
          <a:lstStyle/>
          <a:p>
            <a:fld id="{5F3EC56D-A4BA-4A41-B0DB-BC0A1EBC2E62}" type="slidenum">
              <a:rPr lang="en-US" smtClean="0"/>
              <a:pPr/>
              <a:t>5</a:t>
            </a:fld>
            <a:endParaRPr lang="en-US" dirty="0"/>
          </a:p>
        </p:txBody>
      </p:sp>
    </p:spTree>
    <p:extLst>
      <p:ext uri="{BB962C8B-B14F-4D97-AF65-F5344CB8AC3E}">
        <p14:creationId xmlns:p14="http://schemas.microsoft.com/office/powerpoint/2010/main" val="2029011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students to find “Your Total Score” in the center of the score report. In the sample on the slide, the total score is 960. Total scores are based on a scale of 320 to 1520 on the PSAT/NMSQT. Inform students that this is the score they would likely receive on the SAT had they taken the SAT on the same day they took the PSAT/NMSQT because all of the scores for the assessments in the SAT Suite are vertically equated. The SAT total score ranges from 400 to 1600. Ask students to consider whether they would be satisfied with this SAT score if they were using it to apply for college. </a:t>
            </a:r>
          </a:p>
          <a:p>
            <a:endParaRPr lang="en-US" dirty="0"/>
          </a:p>
          <a:p>
            <a:r>
              <a:rPr lang="en-US" dirty="0"/>
              <a:t>On either side of “Your Total Score,” students will find their section scores. “Your Evidence-Based Reading and Writing Score” is on the left (430 on the slide), and is the scaled score they earned from the Reading Test and the Writing and Language Test combined. “Your Math Score,” to the right of the total score (530 on the slide), is the scaled score they earned from taking the Math Test. Both of these section scores are on a scale of 160 to 760 on PSAT/NMSQT, and are added together to get the total score. On the SAT, the range for these section scores is 200–800. </a:t>
            </a:r>
          </a:p>
          <a:p>
            <a:endParaRPr lang="en-US" dirty="0"/>
          </a:p>
          <a:p>
            <a:r>
              <a:rPr lang="en-US" dirty="0"/>
              <a:t>Below the Evidence-Based Reading and Writing Score, and below the Math Score, students will see where their scores fell on a graph between 160 and 760. </a:t>
            </a:r>
          </a:p>
          <a:p>
            <a:endParaRPr lang="en-US" dirty="0"/>
          </a:p>
          <a:p>
            <a:r>
              <a:rPr lang="en-US" dirty="0"/>
              <a:t>The colors on this graph represent the grade-level benchmark. Students who meet the grade-level benchmark are on track to meet the college readiness benchmark on the SAT. For their section scores, if the score falls in the red area of the graphic, they “need to strengthen their skills,” meaning they are more than one year below the grade-level benchmark. If the score falls in the yellow part of the graphic, they are “approaching benchmark,” or below the grade-level benchmark by one year or less. If the score falls in the green area of the graphic, they are on track for college readiness and have met or exceeded the benchmark. </a:t>
            </a:r>
          </a:p>
        </p:txBody>
      </p:sp>
      <p:sp>
        <p:nvSpPr>
          <p:cNvPr id="4" name="Slide Number Placeholder 3"/>
          <p:cNvSpPr>
            <a:spLocks noGrp="1"/>
          </p:cNvSpPr>
          <p:nvPr>
            <p:ph type="sldNum" sz="quarter" idx="10"/>
          </p:nvPr>
        </p:nvSpPr>
        <p:spPr/>
        <p:txBody>
          <a:bodyPr/>
          <a:lstStyle/>
          <a:p>
            <a:fld id="{5F3EC56D-A4BA-4A41-B0DB-BC0A1EBC2E62}" type="slidenum">
              <a:rPr lang="en-US" smtClean="0"/>
              <a:pPr/>
              <a:t>6</a:t>
            </a:fld>
            <a:endParaRPr lang="en-US" dirty="0"/>
          </a:p>
        </p:txBody>
      </p:sp>
    </p:spTree>
    <p:extLst>
      <p:ext uri="{BB962C8B-B14F-4D97-AF65-F5344CB8AC3E}">
        <p14:creationId xmlns:p14="http://schemas.microsoft.com/office/powerpoint/2010/main" val="15447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Test scores, cross-test scores, and subscores give students insightful information about their strengths and areas for improvement. </a:t>
            </a:r>
          </a:p>
          <a:p>
            <a:endParaRPr lang="en-US" dirty="0"/>
          </a:p>
          <a:p>
            <a:r>
              <a:rPr lang="en-US" dirty="0"/>
              <a:t>Test scores range from 8 to 38. By reviewing their test scores, students can discover if they performed better on the Reading Test or the Writing and Language Test, which together produce the Evidence-Based Reading and Writing section score. For example, in the sample report on the slide, the student earned a 26.5 and is in the yellow on the Math Test, indicating his score is less</a:t>
            </a:r>
            <a:r>
              <a:rPr lang="en-US" baseline="0" dirty="0"/>
              <a:t> below the average score of students who met the grade-level benchmark.</a:t>
            </a:r>
            <a:endParaRPr lang="en-US" dirty="0"/>
          </a:p>
          <a:p>
            <a:endParaRPr lang="en-US" dirty="0"/>
          </a:p>
          <a:p>
            <a:r>
              <a:rPr lang="en-US" dirty="0"/>
              <a:t>The range for subscores is 1–15. Three subscores are generated from the Math section (Heart of Algebra, Problem Solving and Data Analysis, and Passport to Advanced Math); four subscores are generated from the Evidence-Based Reading and Writing Section. Of those four subscores, two are generated from the Writing and Language Test only: Expression of Ideas and Standard English Conventions. Command of Evidence and Words in Context are derived from questions on both the Reading Test and the Writing and Language Test. In the sample on the slide, the student is near the green on Passport to Advanced</a:t>
            </a:r>
            <a:r>
              <a:rPr lang="en-US" baseline="0" dirty="0"/>
              <a:t> Math</a:t>
            </a:r>
            <a:r>
              <a:rPr lang="en-US" dirty="0"/>
              <a:t>, but in the center yellow on Problem Solving and Data Analysis and Heart</a:t>
            </a:r>
            <a:r>
              <a:rPr lang="en-US" baseline="0" dirty="0"/>
              <a:t> of Algebra</a:t>
            </a:r>
            <a:r>
              <a:rPr lang="en-US" dirty="0"/>
              <a:t>, demonstrating his or her relative areas of strength and weakness, and clarifying the areas in Math in which he or she can work to improve. </a:t>
            </a:r>
          </a:p>
          <a:p>
            <a:endParaRPr lang="en-US" dirty="0"/>
          </a:p>
          <a:p>
            <a:r>
              <a:rPr lang="en-US" dirty="0"/>
              <a:t>Cross-test scores are derived from questions related to science or history/social studies on the Reading Test, the Writing and Language Test, and the Math Test. The range for cross-test scores is between 8 and 38 on PSAT/NMSQT. </a:t>
            </a:r>
          </a:p>
        </p:txBody>
      </p:sp>
      <p:sp>
        <p:nvSpPr>
          <p:cNvPr id="4" name="Slide Number Placeholder 3"/>
          <p:cNvSpPr>
            <a:spLocks noGrp="1"/>
          </p:cNvSpPr>
          <p:nvPr>
            <p:ph type="sldNum" sz="quarter" idx="10"/>
          </p:nvPr>
        </p:nvSpPr>
        <p:spPr/>
        <p:txBody>
          <a:bodyPr/>
          <a:lstStyle/>
          <a:p>
            <a:fld id="{5F3EC56D-A4BA-4A41-B0DB-BC0A1EBC2E62}" type="slidenum">
              <a:rPr lang="en-US" smtClean="0"/>
              <a:pPr/>
              <a:t>7</a:t>
            </a:fld>
            <a:endParaRPr lang="en-US" dirty="0"/>
          </a:p>
        </p:txBody>
      </p:sp>
    </p:spTree>
    <p:extLst>
      <p:ext uri="{BB962C8B-B14F-4D97-AF65-F5344CB8AC3E}">
        <p14:creationId xmlns:p14="http://schemas.microsoft.com/office/powerpoint/2010/main" val="1838583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Immediately below each of the three scores, students are presented with their Nationally Representative Sample Percentile. This number is the percentile ranking for a student if ALL U.S. students, in their same grade, took the test. (It is a norm-referenced group of all U.S. students in their grade, regardless of whether they typically take the PSAT/NMSQT, derived via a weighted research study sample.) From the example on the slide, the student can read that, at the score of 960, he or she performed better than 51 percent of students nationally. Help students find and understand their Nationally Representative Sample Percentile for both section scores and the total score. </a:t>
            </a:r>
          </a:p>
          <a:p>
            <a:endParaRPr lang="en-US" dirty="0"/>
          </a:p>
          <a:p>
            <a:r>
              <a:rPr lang="en-US" dirty="0"/>
              <a:t>Percentiles and benchmarks are provided for 10th and 11th grades on the PSAT/NMSQT. If a student </a:t>
            </a:r>
            <a:r>
              <a:rPr lang="en-US"/>
              <a:t>is younger or older, </a:t>
            </a:r>
            <a:r>
              <a:rPr lang="en-US" dirty="0"/>
              <a:t>then he or she is compared to the nearest grade level. For example a ninth-grader will be compared to 10th-grade benchmarks. </a:t>
            </a:r>
          </a:p>
        </p:txBody>
      </p:sp>
      <p:sp>
        <p:nvSpPr>
          <p:cNvPr id="4" name="Slide Number Placeholder 3"/>
          <p:cNvSpPr>
            <a:spLocks noGrp="1"/>
          </p:cNvSpPr>
          <p:nvPr>
            <p:ph type="sldNum" sz="quarter" idx="10"/>
          </p:nvPr>
        </p:nvSpPr>
        <p:spPr/>
        <p:txBody>
          <a:bodyPr/>
          <a:lstStyle/>
          <a:p>
            <a:fld id="{5F3EC56D-A4BA-4A41-B0DB-BC0A1EBC2E62}" type="slidenum">
              <a:rPr lang="en-US" smtClean="0"/>
              <a:pPr/>
              <a:t>8</a:t>
            </a:fld>
            <a:endParaRPr lang="en-US" dirty="0"/>
          </a:p>
        </p:txBody>
      </p:sp>
    </p:spTree>
    <p:extLst>
      <p:ext uri="{BB962C8B-B14F-4D97-AF65-F5344CB8AC3E}">
        <p14:creationId xmlns:p14="http://schemas.microsoft.com/office/powerpoint/2010/main" val="2312822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students take tests more than once, scores may differ on each testing occasion. PSAT/NMSQT scores should be interpreted as ranges rather than singular points, since a student’s score might vary slightly if he or she had taken different versions of the test under identical conditions. For the example, on the slide, the total score of 960 should be interpreted as 960 ± 40 points, or a range of 920 to 1000. </a:t>
            </a:r>
          </a:p>
        </p:txBody>
      </p:sp>
      <p:sp>
        <p:nvSpPr>
          <p:cNvPr id="4" name="Slide Number Placeholder 3"/>
          <p:cNvSpPr>
            <a:spLocks noGrp="1"/>
          </p:cNvSpPr>
          <p:nvPr>
            <p:ph type="sldNum" sz="quarter" idx="10"/>
          </p:nvPr>
        </p:nvSpPr>
        <p:spPr/>
        <p:txBody>
          <a:bodyPr/>
          <a:lstStyle/>
          <a:p>
            <a:fld id="{5F3EC56D-A4BA-4A41-B0DB-BC0A1EBC2E62}" type="slidenum">
              <a:rPr lang="en-US" smtClean="0"/>
              <a:pPr/>
              <a:t>9</a:t>
            </a:fld>
            <a:endParaRPr lang="en-US" dirty="0"/>
          </a:p>
        </p:txBody>
      </p:sp>
    </p:spTree>
    <p:extLst>
      <p:ext uri="{BB962C8B-B14F-4D97-AF65-F5344CB8AC3E}">
        <p14:creationId xmlns:p14="http://schemas.microsoft.com/office/powerpoint/2010/main" val="5203804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Title Slide with Image — 0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468" y="0"/>
            <a:ext cx="12187063" cy="6857999"/>
          </a:xfrm>
          <a:prstGeom prst="rect">
            <a:avLst/>
          </a:prstGeom>
        </p:spPr>
      </p:pic>
      <p:sp>
        <p:nvSpPr>
          <p:cNvPr id="8" name="Title 7"/>
          <p:cNvSpPr>
            <a:spLocks noGrp="1"/>
          </p:cNvSpPr>
          <p:nvPr>
            <p:ph type="title" hasCustomPrompt="1"/>
          </p:nvPr>
        </p:nvSpPr>
        <p:spPr>
          <a:xfrm>
            <a:off x="453059" y="617802"/>
            <a:ext cx="4471173" cy="1301895"/>
          </a:xfrm>
        </p:spPr>
        <p:txBody>
          <a:bodyPr wrap="square" lIns="0" tIns="137160" rIns="0" bIns="0" anchor="t" anchorCtr="0">
            <a:spAutoFit/>
          </a:bodyPr>
          <a:lstStyle>
            <a:lvl1pPr>
              <a:defRPr sz="4200">
                <a:solidFill>
                  <a:schemeClr val="tx1"/>
                </a:solidFill>
              </a:defRPr>
            </a:lvl1pPr>
          </a:lstStyle>
          <a:p>
            <a:r>
              <a:rPr lang="en-US" dirty="0"/>
              <a:t>Presentation Title</a:t>
            </a:r>
          </a:p>
        </p:txBody>
      </p:sp>
      <p:sp>
        <p:nvSpPr>
          <p:cNvPr id="13" name="Title 7"/>
          <p:cNvSpPr txBox="1">
            <a:spLocks/>
          </p:cNvSpPr>
          <p:nvPr userDrawn="1"/>
        </p:nvSpPr>
        <p:spPr>
          <a:xfrm>
            <a:off x="925286" y="4762953"/>
            <a:ext cx="3733800" cy="385989"/>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200" b="0" i="0" kern="1200">
                <a:solidFill>
                  <a:schemeClr val="bg1"/>
                </a:solidFill>
                <a:latin typeface="Roboto Slab Regular" charset="0"/>
                <a:ea typeface="+mj-ea"/>
                <a:cs typeface="+mj-cs"/>
              </a:defRPr>
            </a:lvl1pPr>
          </a:lstStyle>
          <a:p>
            <a:endParaRPr lang="en-US" sz="1600" b="0" i="0" dirty="0">
              <a:solidFill>
                <a:schemeClr val="accent3"/>
              </a:solidFill>
              <a:latin typeface="Arial" charset="0"/>
              <a:ea typeface="Arial" charset="0"/>
              <a:cs typeface="Arial" charset="0"/>
            </a:endParaRPr>
          </a:p>
        </p:txBody>
      </p:sp>
      <p:sp>
        <p:nvSpPr>
          <p:cNvPr id="17" name="Text Placeholder 16"/>
          <p:cNvSpPr>
            <a:spLocks noGrp="1"/>
          </p:cNvSpPr>
          <p:nvPr>
            <p:ph type="body" sz="quarter" idx="10" hasCustomPrompt="1"/>
          </p:nvPr>
        </p:nvSpPr>
        <p:spPr>
          <a:xfrm>
            <a:off x="453286" y="1924842"/>
            <a:ext cx="4471173" cy="784830"/>
          </a:xfrm>
        </p:spPr>
        <p:txBody>
          <a:bodyPr wrap="square" lIns="0" tIns="228600" rIns="0" bIns="0">
            <a:spAutoFit/>
          </a:bodyPr>
          <a:lstStyle>
            <a:lvl1pPr marL="0" indent="0">
              <a:lnSpc>
                <a:spcPct val="100000"/>
              </a:lnSpc>
              <a:buNone/>
              <a:defRPr sz="1800" b="1" normalizeH="0" baseline="0">
                <a:solidFill>
                  <a:schemeClr val="accent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 goes here — align top of subtitle box with bottom of title box.</a:t>
            </a:r>
          </a:p>
        </p:txBody>
      </p:sp>
      <p:sp>
        <p:nvSpPr>
          <p:cNvPr id="22" name="Text Placeholder 21"/>
          <p:cNvSpPr>
            <a:spLocks noGrp="1"/>
          </p:cNvSpPr>
          <p:nvPr>
            <p:ph type="body" sz="quarter" idx="12" hasCustomPrompt="1"/>
          </p:nvPr>
        </p:nvSpPr>
        <p:spPr>
          <a:xfrm>
            <a:off x="464773" y="5568492"/>
            <a:ext cx="4579530" cy="166199"/>
          </a:xfrm>
        </p:spPr>
        <p:txBody>
          <a:bodyPr wrap="square" lIns="0" tIns="0" rIns="0" bIns="0" anchor="b" anchorCtr="0">
            <a:spAutoFit/>
          </a:bodyPr>
          <a:lstStyle>
            <a:lvl1pPr marL="0" indent="0">
              <a:buNone/>
              <a:defRPr sz="1200" b="0" i="0">
                <a:solidFill>
                  <a:schemeClr val="tx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Date</a:t>
            </a:r>
          </a:p>
        </p:txBody>
      </p:sp>
    </p:spTree>
    <p:extLst>
      <p:ext uri="{BB962C8B-B14F-4D97-AF65-F5344CB8AC3E}">
        <p14:creationId xmlns:p14="http://schemas.microsoft.com/office/powerpoint/2010/main" val="1632803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 Two Rows">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3478" y="555809"/>
            <a:ext cx="6960030" cy="2581961"/>
          </a:xfrm>
          <a:prstGeom prst="rect">
            <a:avLst/>
          </a:prstGeom>
        </p:spPr>
        <p:txBody>
          <a:bodyPr lIns="0" tIns="228600" rIns="0" bIns="0"/>
          <a:lstStyle>
            <a:lvl1pPr marL="285750" indent="-285750">
              <a:buClr>
                <a:schemeClr val="accent2"/>
              </a:buClr>
              <a:buFont typeface="Arial" charset="0"/>
              <a:buChar char="•"/>
              <a:defRPr sz="1600" b="0" i="0">
                <a:latin typeface="Arial" charset="0"/>
                <a:ea typeface="Arial" charset="0"/>
                <a:cs typeface="Arial" charset="0"/>
              </a:defRPr>
            </a:lvl1pPr>
            <a:lvl2pPr>
              <a:buClr>
                <a:schemeClr val="accent2"/>
              </a:buClr>
              <a:defRPr sz="1600" b="0" i="0">
                <a:latin typeface="Arial" charset="0"/>
                <a:ea typeface="Arial" charset="0"/>
                <a:cs typeface="Arial" charset="0"/>
              </a:defRPr>
            </a:lvl2pPr>
            <a:lvl3pPr>
              <a:buClr>
                <a:schemeClr val="accent2"/>
              </a:buClr>
              <a:defRPr sz="1600" b="0" i="0">
                <a:latin typeface="Arial" charset="0"/>
                <a:ea typeface="Arial" charset="0"/>
                <a:cs typeface="Arial" charset="0"/>
              </a:defRPr>
            </a:lvl3pPr>
            <a:lvl4pPr>
              <a:buClr>
                <a:schemeClr val="accent2"/>
              </a:buClr>
              <a:defRPr sz="1600" b="0" i="0">
                <a:latin typeface="Arial" charset="0"/>
                <a:ea typeface="Arial" charset="0"/>
                <a:cs typeface="Arial" charset="0"/>
              </a:defRPr>
            </a:lvl4pPr>
            <a:lvl5pPr>
              <a:buClr>
                <a:schemeClr val="accent2"/>
              </a:buClr>
              <a:defRPr sz="1600" b="0" i="0">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017ED8CA-143E-8B40-B3C8-0174DDF149EE}" type="slidenum">
              <a:rPr lang="en-US" smtClean="0"/>
              <a:t>‹#›</a:t>
            </a:fld>
            <a:endParaRPr lang="en-US" dirty="0"/>
          </a:p>
        </p:txBody>
      </p:sp>
      <p:sp>
        <p:nvSpPr>
          <p:cNvPr id="7" name="Content Placeholder 2"/>
          <p:cNvSpPr>
            <a:spLocks noGrp="1"/>
          </p:cNvSpPr>
          <p:nvPr>
            <p:ph idx="14"/>
          </p:nvPr>
        </p:nvSpPr>
        <p:spPr>
          <a:xfrm>
            <a:off x="4773478" y="3137770"/>
            <a:ext cx="6960030" cy="2774515"/>
          </a:xfrm>
          <a:prstGeom prst="rect">
            <a:avLst/>
          </a:prstGeom>
        </p:spPr>
        <p:txBody>
          <a:bodyPr lIns="0" tIns="228600" rIns="0" bIns="0"/>
          <a:lstStyle>
            <a:lvl1pPr marL="285750" indent="-285750">
              <a:buClr>
                <a:schemeClr val="accent2"/>
              </a:buClr>
              <a:buFont typeface="Arial" charset="0"/>
              <a:buChar char="•"/>
              <a:defRPr sz="1600" b="0" i="0">
                <a:latin typeface="Arial" charset="0"/>
                <a:ea typeface="Arial" charset="0"/>
                <a:cs typeface="Arial" charset="0"/>
              </a:defRPr>
            </a:lvl1pPr>
            <a:lvl2pPr>
              <a:buClr>
                <a:schemeClr val="accent2"/>
              </a:buClr>
              <a:defRPr sz="1600" b="0" i="0">
                <a:latin typeface="Arial" charset="0"/>
                <a:ea typeface="Arial" charset="0"/>
                <a:cs typeface="Arial" charset="0"/>
              </a:defRPr>
            </a:lvl2pPr>
            <a:lvl3pPr>
              <a:buClr>
                <a:schemeClr val="accent2"/>
              </a:buClr>
              <a:defRPr sz="1600" b="0" i="0">
                <a:latin typeface="Arial" charset="0"/>
                <a:ea typeface="Arial" charset="0"/>
                <a:cs typeface="Arial" charset="0"/>
              </a:defRPr>
            </a:lvl3pPr>
            <a:lvl4pPr>
              <a:buClr>
                <a:schemeClr val="accent2"/>
              </a:buClr>
              <a:defRPr sz="1600" b="0" i="0">
                <a:latin typeface="Arial" charset="0"/>
                <a:ea typeface="Arial" charset="0"/>
                <a:cs typeface="Arial" charset="0"/>
              </a:defRPr>
            </a:lvl4pPr>
            <a:lvl5pPr>
              <a:buClr>
                <a:schemeClr val="accent2"/>
              </a:buClr>
              <a:defRPr sz="1600" b="0" i="0">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4"/>
          <p:cNvSpPr>
            <a:spLocks noGrp="1"/>
          </p:cNvSpPr>
          <p:nvPr>
            <p:ph type="body" sz="quarter" idx="13" hasCustomPrompt="1"/>
          </p:nvPr>
        </p:nvSpPr>
        <p:spPr>
          <a:xfrm>
            <a:off x="466725" y="1525305"/>
            <a:ext cx="3741738" cy="895630"/>
          </a:xfrm>
          <a:prstGeom prst="rect">
            <a:avLst/>
          </a:prstGeom>
        </p:spPr>
        <p:txBody>
          <a:bodyPr lIns="0" tIns="228600" rIns="0" bIns="0">
            <a:spAutoFit/>
          </a:bodyPr>
          <a:lstStyle>
            <a:lvl1pPr marL="0" indent="0">
              <a:buNone/>
              <a:defRPr sz="1600" b="1" i="0">
                <a:solidFill>
                  <a:schemeClr val="accent1"/>
                </a:solidFill>
                <a:latin typeface="Verdana Bold" charset="0"/>
                <a:ea typeface="Verdana Bold" charset="0"/>
                <a:cs typeface="Verdana Bold" charset="0"/>
              </a:defRPr>
            </a:lvl1pPr>
          </a:lstStyle>
          <a:p>
            <a:pPr lvl="0"/>
            <a:r>
              <a:rPr lang="en-US" dirty="0"/>
              <a:t>Subtitle goes here — align top of subtitle box with bottom of title box.</a:t>
            </a:r>
          </a:p>
        </p:txBody>
      </p:sp>
      <p:sp>
        <p:nvSpPr>
          <p:cNvPr id="12" name="Title 7"/>
          <p:cNvSpPr>
            <a:spLocks noGrp="1"/>
          </p:cNvSpPr>
          <p:nvPr>
            <p:ph type="title" hasCustomPrompt="1"/>
          </p:nvPr>
        </p:nvSpPr>
        <p:spPr>
          <a:xfrm>
            <a:off x="466726" y="555809"/>
            <a:ext cx="3741737" cy="969496"/>
          </a:xfrm>
          <a:prstGeom prst="rect">
            <a:avLst/>
          </a:prstGeom>
        </p:spPr>
        <p:txBody>
          <a:bodyPr wrap="square" lIns="0" tIns="137160" rIns="0" bIns="0" anchor="t" anchorCtr="0">
            <a:spAutoFit/>
          </a:bodyPr>
          <a:lstStyle>
            <a:lvl1pPr>
              <a:defRPr sz="3000" b="0" i="0">
                <a:solidFill>
                  <a:schemeClr val="tx1"/>
                </a:solidFill>
                <a:latin typeface="Verdana" charset="0"/>
                <a:ea typeface="Verdana" charset="0"/>
                <a:cs typeface="Verdana" charset="0"/>
              </a:defRPr>
            </a:lvl1pPr>
          </a:lstStyle>
          <a:p>
            <a:r>
              <a:rPr lang="en-US" dirty="0"/>
              <a:t>Title of slide</a:t>
            </a:r>
            <a:br>
              <a:rPr lang="en-US" dirty="0"/>
            </a:br>
            <a:r>
              <a:rPr lang="en-US" dirty="0"/>
              <a:t>goes here.</a:t>
            </a:r>
          </a:p>
        </p:txBody>
      </p:sp>
    </p:spTree>
    <p:extLst>
      <p:ext uri="{BB962C8B-B14F-4D97-AF65-F5344CB8AC3E}">
        <p14:creationId xmlns:p14="http://schemas.microsoft.com/office/powerpoint/2010/main" val="530503109"/>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 Two Rows w/ Sidebar">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3478" y="555809"/>
            <a:ext cx="6960030" cy="2581961"/>
          </a:xfrm>
          <a:prstGeom prst="rect">
            <a:avLst/>
          </a:prstGeom>
        </p:spPr>
        <p:txBody>
          <a:bodyPr lIns="0" tIns="228600" rIns="0" bIns="0"/>
          <a:lstStyle>
            <a:lvl1pPr marL="285750" indent="-285750">
              <a:buClr>
                <a:schemeClr val="accent2"/>
              </a:buClr>
              <a:buFont typeface="Arial" charset="0"/>
              <a:buChar char="•"/>
              <a:defRPr sz="1600" b="0" i="0">
                <a:latin typeface="Arial" charset="0"/>
                <a:ea typeface="Arial" charset="0"/>
                <a:cs typeface="Arial" charset="0"/>
              </a:defRPr>
            </a:lvl1pPr>
            <a:lvl2pPr>
              <a:buClr>
                <a:schemeClr val="accent2"/>
              </a:buClr>
              <a:defRPr sz="1600" b="0" i="0">
                <a:latin typeface="Arial" charset="0"/>
                <a:ea typeface="Arial" charset="0"/>
                <a:cs typeface="Arial" charset="0"/>
              </a:defRPr>
            </a:lvl2pPr>
            <a:lvl3pPr>
              <a:buClr>
                <a:schemeClr val="accent2"/>
              </a:buClr>
              <a:defRPr sz="1600" b="0" i="0">
                <a:latin typeface="Arial" charset="0"/>
                <a:ea typeface="Arial" charset="0"/>
                <a:cs typeface="Arial" charset="0"/>
              </a:defRPr>
            </a:lvl3pPr>
            <a:lvl4pPr>
              <a:buClr>
                <a:schemeClr val="accent2"/>
              </a:buClr>
              <a:defRPr sz="1600" b="0" i="0">
                <a:latin typeface="Arial" charset="0"/>
                <a:ea typeface="Arial" charset="0"/>
                <a:cs typeface="Arial" charset="0"/>
              </a:defRPr>
            </a:lvl4pPr>
            <a:lvl5pPr>
              <a:buClr>
                <a:schemeClr val="accent2"/>
              </a:buClr>
              <a:defRPr sz="1600" b="0" i="0">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017ED8CA-143E-8B40-B3C8-0174DDF149EE}" type="slidenum">
              <a:rPr lang="en-US" smtClean="0"/>
              <a:t>‹#›</a:t>
            </a:fld>
            <a:endParaRPr lang="en-US" dirty="0"/>
          </a:p>
        </p:txBody>
      </p:sp>
      <p:sp>
        <p:nvSpPr>
          <p:cNvPr id="7" name="Content Placeholder 2"/>
          <p:cNvSpPr>
            <a:spLocks noGrp="1"/>
          </p:cNvSpPr>
          <p:nvPr>
            <p:ph idx="14"/>
          </p:nvPr>
        </p:nvSpPr>
        <p:spPr>
          <a:xfrm>
            <a:off x="4773478" y="3137770"/>
            <a:ext cx="6960030" cy="2774515"/>
          </a:xfrm>
          <a:prstGeom prst="rect">
            <a:avLst/>
          </a:prstGeom>
        </p:spPr>
        <p:txBody>
          <a:bodyPr lIns="0" tIns="228600" rIns="0" bIns="0"/>
          <a:lstStyle>
            <a:lvl1pPr marL="285750" indent="-285750">
              <a:buClr>
                <a:schemeClr val="accent2"/>
              </a:buClr>
              <a:buFont typeface="Arial" charset="0"/>
              <a:buChar char="•"/>
              <a:defRPr sz="1600" b="0" i="0">
                <a:latin typeface="Arial" charset="0"/>
                <a:ea typeface="Arial" charset="0"/>
                <a:cs typeface="Arial" charset="0"/>
              </a:defRPr>
            </a:lvl1pPr>
            <a:lvl2pPr>
              <a:buClr>
                <a:schemeClr val="accent2"/>
              </a:buClr>
              <a:defRPr sz="1600" b="0" i="0">
                <a:latin typeface="Arial" charset="0"/>
                <a:ea typeface="Arial" charset="0"/>
                <a:cs typeface="Arial" charset="0"/>
              </a:defRPr>
            </a:lvl2pPr>
            <a:lvl3pPr>
              <a:buClr>
                <a:schemeClr val="accent2"/>
              </a:buClr>
              <a:defRPr sz="1600" b="0" i="0">
                <a:latin typeface="Arial" charset="0"/>
                <a:ea typeface="Arial" charset="0"/>
                <a:cs typeface="Arial" charset="0"/>
              </a:defRPr>
            </a:lvl3pPr>
            <a:lvl4pPr>
              <a:buClr>
                <a:schemeClr val="accent2"/>
              </a:buClr>
              <a:defRPr sz="1600" b="0" i="0">
                <a:latin typeface="Arial" charset="0"/>
                <a:ea typeface="Arial" charset="0"/>
                <a:cs typeface="Arial" charset="0"/>
              </a:defRPr>
            </a:lvl4pPr>
            <a:lvl5pPr>
              <a:buClr>
                <a:schemeClr val="accent2"/>
              </a:buClr>
              <a:defRPr sz="1600" b="0" i="0">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5"/>
          </p:nvPr>
        </p:nvSpPr>
        <p:spPr>
          <a:xfrm>
            <a:off x="466611" y="2420935"/>
            <a:ext cx="3741179" cy="3507166"/>
          </a:xfrm>
          <a:prstGeom prst="rect">
            <a:avLst/>
          </a:prstGeom>
        </p:spPr>
        <p:txBody>
          <a:bodyPr lIns="0" tIns="228600" rIns="0" bIns="0"/>
          <a:lstStyle>
            <a:lvl1pPr marL="285750" indent="-285750">
              <a:buClr>
                <a:schemeClr val="accent2"/>
              </a:buClr>
              <a:buFont typeface="Arial" charset="0"/>
              <a:buChar char="•"/>
              <a:defRPr sz="1600" b="0" i="0">
                <a:latin typeface="Arial" charset="0"/>
                <a:ea typeface="Arial" charset="0"/>
                <a:cs typeface="Arial" charset="0"/>
              </a:defRPr>
            </a:lvl1pPr>
            <a:lvl2pPr>
              <a:buClr>
                <a:schemeClr val="accent2"/>
              </a:buClr>
              <a:defRPr sz="1600" b="0" i="0">
                <a:latin typeface="Arial" charset="0"/>
                <a:ea typeface="Arial" charset="0"/>
                <a:cs typeface="Arial" charset="0"/>
              </a:defRPr>
            </a:lvl2pPr>
            <a:lvl3pPr>
              <a:buClr>
                <a:schemeClr val="accent2"/>
              </a:buClr>
              <a:defRPr sz="1600" b="0" i="0">
                <a:latin typeface="Arial" charset="0"/>
                <a:ea typeface="Arial" charset="0"/>
                <a:cs typeface="Arial" charset="0"/>
              </a:defRPr>
            </a:lvl3pPr>
            <a:lvl4pPr>
              <a:buClr>
                <a:schemeClr val="accent2"/>
              </a:buClr>
              <a:defRPr sz="1600" b="0" i="0">
                <a:latin typeface="Arial" charset="0"/>
                <a:ea typeface="Arial" charset="0"/>
                <a:cs typeface="Arial" charset="0"/>
              </a:defRPr>
            </a:lvl4pPr>
            <a:lvl5pPr>
              <a:buClr>
                <a:schemeClr val="accent2"/>
              </a:buClr>
              <a:defRPr sz="1600" b="0" i="0">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4"/>
          <p:cNvSpPr>
            <a:spLocks noGrp="1"/>
          </p:cNvSpPr>
          <p:nvPr>
            <p:ph type="body" sz="quarter" idx="13" hasCustomPrompt="1"/>
          </p:nvPr>
        </p:nvSpPr>
        <p:spPr>
          <a:xfrm>
            <a:off x="466725" y="1525305"/>
            <a:ext cx="3741738" cy="895630"/>
          </a:xfrm>
          <a:prstGeom prst="rect">
            <a:avLst/>
          </a:prstGeom>
        </p:spPr>
        <p:txBody>
          <a:bodyPr lIns="0" tIns="228600" rIns="0" bIns="0">
            <a:spAutoFit/>
          </a:bodyPr>
          <a:lstStyle>
            <a:lvl1pPr marL="0" indent="0">
              <a:buNone/>
              <a:defRPr sz="1600" b="1" i="0">
                <a:solidFill>
                  <a:schemeClr val="accent1"/>
                </a:solidFill>
                <a:latin typeface="Verdana Bold" charset="0"/>
                <a:ea typeface="Verdana Bold" charset="0"/>
                <a:cs typeface="Verdana Bold" charset="0"/>
              </a:defRPr>
            </a:lvl1pPr>
          </a:lstStyle>
          <a:p>
            <a:pPr lvl="0"/>
            <a:r>
              <a:rPr lang="en-US" dirty="0"/>
              <a:t>Subtitle goes here — align top of subtitle box with bottom of title box.</a:t>
            </a:r>
          </a:p>
        </p:txBody>
      </p:sp>
      <p:sp>
        <p:nvSpPr>
          <p:cNvPr id="13" name="Title 7"/>
          <p:cNvSpPr>
            <a:spLocks noGrp="1"/>
          </p:cNvSpPr>
          <p:nvPr>
            <p:ph type="title" hasCustomPrompt="1"/>
          </p:nvPr>
        </p:nvSpPr>
        <p:spPr>
          <a:xfrm>
            <a:off x="466726" y="555809"/>
            <a:ext cx="3741737" cy="969496"/>
          </a:xfrm>
          <a:prstGeom prst="rect">
            <a:avLst/>
          </a:prstGeom>
        </p:spPr>
        <p:txBody>
          <a:bodyPr wrap="square" lIns="0" tIns="137160" rIns="0" bIns="0" anchor="t" anchorCtr="0">
            <a:spAutoFit/>
          </a:bodyPr>
          <a:lstStyle>
            <a:lvl1pPr>
              <a:defRPr sz="3000" b="0" i="0">
                <a:solidFill>
                  <a:schemeClr val="tx1"/>
                </a:solidFill>
                <a:latin typeface="Verdana" charset="0"/>
                <a:ea typeface="Verdana" charset="0"/>
                <a:cs typeface="Verdana" charset="0"/>
              </a:defRPr>
            </a:lvl1pPr>
          </a:lstStyle>
          <a:p>
            <a:r>
              <a:rPr lang="en-US" dirty="0"/>
              <a:t>Title of slide</a:t>
            </a:r>
            <a:br>
              <a:rPr lang="en-US" dirty="0"/>
            </a:br>
            <a:r>
              <a:rPr lang="en-US" dirty="0"/>
              <a:t>goes here.</a:t>
            </a:r>
          </a:p>
        </p:txBody>
      </p:sp>
    </p:spTree>
    <p:extLst>
      <p:ext uri="{BB962C8B-B14F-4D97-AF65-F5344CB8AC3E}">
        <p14:creationId xmlns:p14="http://schemas.microsoft.com/office/powerpoint/2010/main" val="1291522073"/>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2631883"/>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No Image">
    <p:spTree>
      <p:nvGrpSpPr>
        <p:cNvPr id="1" name=""/>
        <p:cNvGrpSpPr/>
        <p:nvPr/>
      </p:nvGrpSpPr>
      <p:grpSpPr>
        <a:xfrm>
          <a:off x="0" y="0"/>
          <a:ext cx="0" cy="0"/>
          <a:chOff x="0" y="0"/>
          <a:chExt cx="0" cy="0"/>
        </a:xfrm>
      </p:grpSpPr>
      <p:sp>
        <p:nvSpPr>
          <p:cNvPr id="3" name="Rectangle 2"/>
          <p:cNvSpPr/>
          <p:nvPr userDrawn="1"/>
        </p:nvSpPr>
        <p:spPr>
          <a:xfrm>
            <a:off x="359229" y="248194"/>
            <a:ext cx="6244045" cy="63485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639" y="3172"/>
            <a:ext cx="12180720" cy="6851655"/>
          </a:xfrm>
          <a:prstGeom prst="rect">
            <a:avLst/>
          </a:prstGeom>
        </p:spPr>
      </p:pic>
      <p:sp>
        <p:nvSpPr>
          <p:cNvPr id="8" name="Title 7"/>
          <p:cNvSpPr>
            <a:spLocks noGrp="1"/>
          </p:cNvSpPr>
          <p:nvPr>
            <p:ph type="title" hasCustomPrompt="1"/>
          </p:nvPr>
        </p:nvSpPr>
        <p:spPr>
          <a:xfrm>
            <a:off x="1452549" y="1929788"/>
            <a:ext cx="3733800" cy="1301895"/>
          </a:xfrm>
        </p:spPr>
        <p:txBody>
          <a:bodyPr lIns="0" tIns="137160" rIns="0" bIns="0" anchor="t" anchorCtr="0">
            <a:spAutoFit/>
          </a:bodyPr>
          <a:lstStyle>
            <a:lvl1pPr>
              <a:defRPr sz="4200">
                <a:solidFill>
                  <a:schemeClr val="tx1"/>
                </a:solidFill>
              </a:defRPr>
            </a:lvl1pPr>
          </a:lstStyle>
          <a:p>
            <a:r>
              <a:rPr lang="en-US" dirty="0"/>
              <a:t>Presentation Title</a:t>
            </a:r>
          </a:p>
        </p:txBody>
      </p:sp>
      <p:sp>
        <p:nvSpPr>
          <p:cNvPr id="13" name="Title 7"/>
          <p:cNvSpPr txBox="1">
            <a:spLocks/>
          </p:cNvSpPr>
          <p:nvPr userDrawn="1"/>
        </p:nvSpPr>
        <p:spPr>
          <a:xfrm>
            <a:off x="925286" y="4762953"/>
            <a:ext cx="3733800" cy="385989"/>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200" b="0" i="0" kern="1200">
                <a:solidFill>
                  <a:schemeClr val="bg1"/>
                </a:solidFill>
                <a:latin typeface="Roboto Slab Regular" charset="0"/>
                <a:ea typeface="+mj-ea"/>
                <a:cs typeface="+mj-cs"/>
              </a:defRPr>
            </a:lvl1pPr>
          </a:lstStyle>
          <a:p>
            <a:endParaRPr lang="en-US" sz="1600" b="0" i="0" dirty="0">
              <a:solidFill>
                <a:schemeClr val="accent3"/>
              </a:solidFill>
              <a:latin typeface="Arial" charset="0"/>
              <a:ea typeface="Arial" charset="0"/>
              <a:cs typeface="Arial" charset="0"/>
            </a:endParaRPr>
          </a:p>
        </p:txBody>
      </p:sp>
      <p:sp>
        <p:nvSpPr>
          <p:cNvPr id="17" name="Text Placeholder 16"/>
          <p:cNvSpPr>
            <a:spLocks noGrp="1"/>
          </p:cNvSpPr>
          <p:nvPr>
            <p:ph type="body" sz="quarter" idx="10" hasCustomPrompt="1"/>
          </p:nvPr>
        </p:nvSpPr>
        <p:spPr>
          <a:xfrm>
            <a:off x="1452776" y="3236828"/>
            <a:ext cx="3733800" cy="1061829"/>
          </a:xfrm>
        </p:spPr>
        <p:txBody>
          <a:bodyPr lIns="0" tIns="228600" rIns="0" bIns="0">
            <a:spAutoFit/>
          </a:bodyPr>
          <a:lstStyle>
            <a:lvl1pPr marL="0" indent="0">
              <a:lnSpc>
                <a:spcPct val="100000"/>
              </a:lnSpc>
              <a:buNone/>
              <a:defRPr sz="1800" b="1" normalizeH="0" baseline="0">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 goes — align top of subtitle box here  with bottom of title box.</a:t>
            </a:r>
          </a:p>
        </p:txBody>
      </p:sp>
      <p:sp>
        <p:nvSpPr>
          <p:cNvPr id="22" name="Text Placeholder 21"/>
          <p:cNvSpPr>
            <a:spLocks noGrp="1"/>
          </p:cNvSpPr>
          <p:nvPr>
            <p:ph type="body" sz="quarter" idx="12" hasCustomPrompt="1"/>
          </p:nvPr>
        </p:nvSpPr>
        <p:spPr>
          <a:xfrm>
            <a:off x="1458686" y="4995272"/>
            <a:ext cx="3824287" cy="166199"/>
          </a:xfrm>
        </p:spPr>
        <p:txBody>
          <a:bodyPr lIns="0" tIns="0" rIns="0" bIns="0" anchor="b" anchorCtr="0">
            <a:spAutoFit/>
          </a:bodyPr>
          <a:lstStyle>
            <a:lvl1pPr marL="0" indent="0">
              <a:buNone/>
              <a:defRPr sz="1200" b="0" i="0">
                <a:solidFill>
                  <a:schemeClr val="tx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Date</a:t>
            </a:r>
          </a:p>
        </p:txBody>
      </p:sp>
    </p:spTree>
    <p:extLst>
      <p:ext uri="{BB962C8B-B14F-4D97-AF65-F5344CB8AC3E}">
        <p14:creationId xmlns:p14="http://schemas.microsoft.com/office/powerpoint/2010/main" val="147972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with Image — 02">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8635" y="617802"/>
            <a:ext cx="4471173" cy="1301895"/>
          </a:xfrm>
        </p:spPr>
        <p:txBody>
          <a:bodyPr wrap="square" lIns="0" tIns="137160" rIns="0" bIns="0" anchor="t" anchorCtr="0">
            <a:spAutoFit/>
          </a:bodyPr>
          <a:lstStyle>
            <a:lvl1pPr>
              <a:defRPr sz="4200">
                <a:solidFill>
                  <a:schemeClr val="tx1"/>
                </a:solidFill>
              </a:defRPr>
            </a:lvl1pPr>
          </a:lstStyle>
          <a:p>
            <a:r>
              <a:rPr lang="en-US" dirty="0"/>
              <a:t>Thank</a:t>
            </a:r>
            <a:br>
              <a:rPr lang="en-US" dirty="0"/>
            </a:br>
            <a:r>
              <a:rPr lang="en-US" dirty="0"/>
              <a:t>You.</a:t>
            </a:r>
          </a:p>
        </p:txBody>
      </p:sp>
      <p:sp>
        <p:nvSpPr>
          <p:cNvPr id="13" name="Title 7"/>
          <p:cNvSpPr txBox="1">
            <a:spLocks/>
          </p:cNvSpPr>
          <p:nvPr userDrawn="1"/>
        </p:nvSpPr>
        <p:spPr>
          <a:xfrm>
            <a:off x="925286" y="4762953"/>
            <a:ext cx="3733800" cy="385989"/>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200" b="0" i="0" kern="1200">
                <a:solidFill>
                  <a:schemeClr val="bg1"/>
                </a:solidFill>
                <a:latin typeface="Roboto Slab Regular" charset="0"/>
                <a:ea typeface="+mj-ea"/>
                <a:cs typeface="+mj-cs"/>
              </a:defRPr>
            </a:lvl1pPr>
          </a:lstStyle>
          <a:p>
            <a:endParaRPr lang="en-US" sz="1600" b="0" i="0" dirty="0">
              <a:solidFill>
                <a:schemeClr val="accent3"/>
              </a:solidFill>
              <a:latin typeface="Arial" charset="0"/>
              <a:ea typeface="Arial" charset="0"/>
              <a:cs typeface="Arial" charset="0"/>
            </a:endParaRPr>
          </a:p>
        </p:txBody>
      </p:sp>
      <p:sp>
        <p:nvSpPr>
          <p:cNvPr id="17" name="Text Placeholder 16"/>
          <p:cNvSpPr>
            <a:spLocks noGrp="1"/>
          </p:cNvSpPr>
          <p:nvPr>
            <p:ph type="body" sz="quarter" idx="10" hasCustomPrompt="1"/>
          </p:nvPr>
        </p:nvSpPr>
        <p:spPr>
          <a:xfrm>
            <a:off x="458862" y="1924842"/>
            <a:ext cx="4471173" cy="784830"/>
          </a:xfrm>
        </p:spPr>
        <p:txBody>
          <a:bodyPr wrap="square" lIns="0" tIns="228600" rIns="0" bIns="0">
            <a:spAutoFit/>
          </a:bodyPr>
          <a:lstStyle>
            <a:lvl1pPr marL="0" indent="0">
              <a:lnSpc>
                <a:spcPct val="100000"/>
              </a:lnSpc>
              <a:buNone/>
              <a:defRPr sz="1800" b="1" normalizeH="0" baseline="0">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Additional information if necessary.</a:t>
            </a:r>
          </a:p>
        </p:txBody>
      </p:sp>
    </p:spTree>
    <p:extLst>
      <p:ext uri="{BB962C8B-B14F-4D97-AF65-F5344CB8AC3E}">
        <p14:creationId xmlns:p14="http://schemas.microsoft.com/office/powerpoint/2010/main" val="640293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6_Title Slide — No Imag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67" y="0"/>
            <a:ext cx="12187065" cy="6858000"/>
          </a:xfrm>
          <a:prstGeom prst="rect">
            <a:avLst/>
          </a:prstGeom>
        </p:spPr>
      </p:pic>
      <p:sp>
        <p:nvSpPr>
          <p:cNvPr id="7" name="Rectangle 6"/>
          <p:cNvSpPr/>
          <p:nvPr userDrawn="1"/>
        </p:nvSpPr>
        <p:spPr>
          <a:xfrm>
            <a:off x="457201" y="457201"/>
            <a:ext cx="11266714" cy="5943600"/>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charset="0"/>
            </a:endParaRPr>
          </a:p>
        </p:txBody>
      </p:sp>
      <p:sp>
        <p:nvSpPr>
          <p:cNvPr id="13" name="Title 7"/>
          <p:cNvSpPr txBox="1">
            <a:spLocks/>
          </p:cNvSpPr>
          <p:nvPr userDrawn="1"/>
        </p:nvSpPr>
        <p:spPr>
          <a:xfrm>
            <a:off x="925286" y="4762953"/>
            <a:ext cx="3733800" cy="385989"/>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200" b="0" i="0" kern="1200">
                <a:solidFill>
                  <a:schemeClr val="bg1"/>
                </a:solidFill>
                <a:latin typeface="Roboto Slab Regular" charset="0"/>
                <a:ea typeface="+mj-ea"/>
                <a:cs typeface="+mj-cs"/>
              </a:defRPr>
            </a:lvl1pPr>
          </a:lstStyle>
          <a:p>
            <a:endParaRPr lang="en-US" sz="1600" b="0" dirty="0">
              <a:solidFill>
                <a:schemeClr val="accent3"/>
              </a:solidFill>
              <a:latin typeface="Roboto" charset="0"/>
              <a:ea typeface="Roboto" charset="0"/>
              <a:cs typeface="Roboto" charset="0"/>
            </a:endParaRPr>
          </a:p>
        </p:txBody>
      </p:sp>
      <p:sp>
        <p:nvSpPr>
          <p:cNvPr id="11" name="Title 7"/>
          <p:cNvSpPr>
            <a:spLocks noGrp="1"/>
          </p:cNvSpPr>
          <p:nvPr>
            <p:ph type="title" hasCustomPrompt="1"/>
          </p:nvPr>
        </p:nvSpPr>
        <p:spPr>
          <a:xfrm>
            <a:off x="1308857" y="2040822"/>
            <a:ext cx="4001193" cy="1301895"/>
          </a:xfrm>
          <a:prstGeom prst="rect">
            <a:avLst/>
          </a:prstGeom>
        </p:spPr>
        <p:txBody>
          <a:bodyPr wrap="square" lIns="0" tIns="137160" rIns="0" bIns="0" anchor="t" anchorCtr="0">
            <a:spAutoFit/>
          </a:bodyPr>
          <a:lstStyle>
            <a:lvl1pPr>
              <a:defRPr sz="4200">
                <a:solidFill>
                  <a:schemeClr val="bg1"/>
                </a:solidFill>
                <a:latin typeface="Verdana" charset="0"/>
                <a:ea typeface="Verdana" charset="0"/>
                <a:cs typeface="Verdana" charset="0"/>
              </a:defRPr>
            </a:lvl1pPr>
          </a:lstStyle>
          <a:p>
            <a:r>
              <a:rPr lang="en-US" dirty="0"/>
              <a:t>Divider, call-out, etc.</a:t>
            </a:r>
          </a:p>
        </p:txBody>
      </p:sp>
      <p:sp>
        <p:nvSpPr>
          <p:cNvPr id="12" name="Text Placeholder 16"/>
          <p:cNvSpPr>
            <a:spLocks noGrp="1"/>
          </p:cNvSpPr>
          <p:nvPr>
            <p:ph type="body" sz="quarter" idx="10" hasCustomPrompt="1"/>
          </p:nvPr>
        </p:nvSpPr>
        <p:spPr>
          <a:xfrm>
            <a:off x="1309084" y="3347862"/>
            <a:ext cx="4001193" cy="1061829"/>
          </a:xfrm>
          <a:prstGeom prst="rect">
            <a:avLst/>
          </a:prstGeom>
        </p:spPr>
        <p:txBody>
          <a:bodyPr wrap="square" lIns="0" tIns="228600" rIns="0" bIns="0">
            <a:spAutoFit/>
          </a:bodyPr>
          <a:lstStyle>
            <a:lvl1pPr marL="0" indent="0">
              <a:lnSpc>
                <a:spcPct val="100000"/>
              </a:lnSpc>
              <a:buNone/>
              <a:defRPr sz="1800" b="1" normalizeH="0" baseline="0">
                <a:solidFill>
                  <a:schemeClr val="bg1"/>
                </a:solidFill>
                <a:latin typeface="Verdana" charset="0"/>
                <a:ea typeface="Verdana" charset="0"/>
                <a:cs typeface="Verdana"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 goes here — align top of subtitle box with bottom of title box.</a:t>
            </a:r>
          </a:p>
        </p:txBody>
      </p:sp>
      <p:sp>
        <p:nvSpPr>
          <p:cNvPr id="14" name="Rectangle 13"/>
          <p:cNvSpPr/>
          <p:nvPr userDrawn="1"/>
        </p:nvSpPr>
        <p:spPr>
          <a:xfrm>
            <a:off x="1308857" y="1923691"/>
            <a:ext cx="4001193" cy="111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accent1"/>
              </a:solidFill>
              <a:latin typeface="Arial" charset="0"/>
            </a:endParaRPr>
          </a:p>
        </p:txBody>
      </p:sp>
    </p:spTree>
    <p:extLst>
      <p:ext uri="{BB962C8B-B14F-4D97-AF65-F5344CB8AC3E}">
        <p14:creationId xmlns:p14="http://schemas.microsoft.com/office/powerpoint/2010/main" val="953831226"/>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8_Title Slide — No Imag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67" y="0"/>
            <a:ext cx="12187065" cy="6858000"/>
          </a:xfrm>
          <a:prstGeom prst="rect">
            <a:avLst/>
          </a:prstGeom>
        </p:spPr>
      </p:pic>
      <p:sp>
        <p:nvSpPr>
          <p:cNvPr id="7" name="Rectangle 6"/>
          <p:cNvSpPr/>
          <p:nvPr userDrawn="1"/>
        </p:nvSpPr>
        <p:spPr>
          <a:xfrm>
            <a:off x="457201" y="457201"/>
            <a:ext cx="11266714" cy="5943600"/>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charset="0"/>
            </a:endParaRPr>
          </a:p>
        </p:txBody>
      </p:sp>
      <p:sp>
        <p:nvSpPr>
          <p:cNvPr id="13" name="Title 7"/>
          <p:cNvSpPr txBox="1">
            <a:spLocks/>
          </p:cNvSpPr>
          <p:nvPr userDrawn="1"/>
        </p:nvSpPr>
        <p:spPr>
          <a:xfrm>
            <a:off x="925286" y="4762953"/>
            <a:ext cx="3733800" cy="385989"/>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200" b="0" i="0" kern="1200">
                <a:solidFill>
                  <a:schemeClr val="bg1"/>
                </a:solidFill>
                <a:latin typeface="Roboto Slab Regular" charset="0"/>
                <a:ea typeface="+mj-ea"/>
                <a:cs typeface="+mj-cs"/>
              </a:defRPr>
            </a:lvl1pPr>
          </a:lstStyle>
          <a:p>
            <a:endParaRPr lang="en-US" sz="1600" b="0" dirty="0">
              <a:solidFill>
                <a:schemeClr val="accent3"/>
              </a:solidFill>
              <a:latin typeface="Roboto" charset="0"/>
              <a:ea typeface="Roboto" charset="0"/>
              <a:cs typeface="Roboto" charset="0"/>
            </a:endParaRPr>
          </a:p>
        </p:txBody>
      </p:sp>
      <p:sp>
        <p:nvSpPr>
          <p:cNvPr id="11" name="Title 7"/>
          <p:cNvSpPr>
            <a:spLocks noGrp="1"/>
          </p:cNvSpPr>
          <p:nvPr>
            <p:ph type="title" hasCustomPrompt="1"/>
          </p:nvPr>
        </p:nvSpPr>
        <p:spPr>
          <a:xfrm>
            <a:off x="1308857" y="2040822"/>
            <a:ext cx="4001193" cy="1301895"/>
          </a:xfrm>
          <a:prstGeom prst="rect">
            <a:avLst/>
          </a:prstGeom>
        </p:spPr>
        <p:txBody>
          <a:bodyPr wrap="square" lIns="0" tIns="137160" rIns="0" bIns="0" anchor="t" anchorCtr="0">
            <a:spAutoFit/>
          </a:bodyPr>
          <a:lstStyle>
            <a:lvl1pPr>
              <a:defRPr sz="4200">
                <a:solidFill>
                  <a:schemeClr val="bg1"/>
                </a:solidFill>
                <a:latin typeface="Verdana" charset="0"/>
                <a:ea typeface="Verdana" charset="0"/>
                <a:cs typeface="Verdana" charset="0"/>
              </a:defRPr>
            </a:lvl1pPr>
          </a:lstStyle>
          <a:p>
            <a:r>
              <a:rPr lang="en-US" dirty="0"/>
              <a:t>Divider, call-out, etc.</a:t>
            </a:r>
          </a:p>
        </p:txBody>
      </p:sp>
      <p:sp>
        <p:nvSpPr>
          <p:cNvPr id="12" name="Text Placeholder 16"/>
          <p:cNvSpPr>
            <a:spLocks noGrp="1"/>
          </p:cNvSpPr>
          <p:nvPr>
            <p:ph type="body" sz="quarter" idx="10" hasCustomPrompt="1"/>
          </p:nvPr>
        </p:nvSpPr>
        <p:spPr>
          <a:xfrm>
            <a:off x="1309084" y="3347862"/>
            <a:ext cx="4001193" cy="1061829"/>
          </a:xfrm>
          <a:prstGeom prst="rect">
            <a:avLst/>
          </a:prstGeom>
        </p:spPr>
        <p:txBody>
          <a:bodyPr wrap="square" lIns="0" tIns="228600" rIns="0" bIns="0">
            <a:spAutoFit/>
          </a:bodyPr>
          <a:lstStyle>
            <a:lvl1pPr marL="0" indent="0">
              <a:lnSpc>
                <a:spcPct val="100000"/>
              </a:lnSpc>
              <a:buNone/>
              <a:defRPr sz="1800" b="1" normalizeH="0" baseline="0">
                <a:solidFill>
                  <a:schemeClr val="bg1"/>
                </a:solidFill>
                <a:latin typeface="Verdana" charset="0"/>
                <a:ea typeface="Verdana" charset="0"/>
                <a:cs typeface="Verdana"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 goes here — align top of subtitle box with bottom of title box.</a:t>
            </a:r>
          </a:p>
        </p:txBody>
      </p:sp>
      <p:sp>
        <p:nvSpPr>
          <p:cNvPr id="14" name="Rectangle 13"/>
          <p:cNvSpPr/>
          <p:nvPr userDrawn="1"/>
        </p:nvSpPr>
        <p:spPr>
          <a:xfrm>
            <a:off x="1308857" y="1923691"/>
            <a:ext cx="4001193" cy="111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accent1"/>
              </a:solidFill>
              <a:latin typeface="Arial" charset="0"/>
            </a:endParaRPr>
          </a:p>
        </p:txBody>
      </p:sp>
    </p:spTree>
    <p:extLst>
      <p:ext uri="{BB962C8B-B14F-4D97-AF65-F5344CB8AC3E}">
        <p14:creationId xmlns:p14="http://schemas.microsoft.com/office/powerpoint/2010/main" val="1369247109"/>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1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3478" y="555809"/>
            <a:ext cx="6960030" cy="5372292"/>
          </a:xfrm>
          <a:prstGeom prst="rect">
            <a:avLst/>
          </a:prstGeom>
        </p:spPr>
        <p:txBody>
          <a:bodyPr lIns="0" tIns="228600" rIns="0" bIns="0"/>
          <a:lstStyle>
            <a:lvl1pPr marL="285750" indent="-285750">
              <a:buClr>
                <a:schemeClr val="accent2"/>
              </a:buClr>
              <a:buFont typeface="Arial" charset="0"/>
              <a:buChar char="•"/>
              <a:defRPr sz="1600" b="0" i="0">
                <a:latin typeface="Arial" charset="0"/>
                <a:ea typeface="Arial" charset="0"/>
                <a:cs typeface="Arial" charset="0"/>
              </a:defRPr>
            </a:lvl1pPr>
            <a:lvl2pPr>
              <a:buClr>
                <a:schemeClr val="accent2"/>
              </a:buClr>
              <a:defRPr sz="1600" b="0" i="0">
                <a:latin typeface="Arial" charset="0"/>
                <a:ea typeface="Arial" charset="0"/>
                <a:cs typeface="Arial" charset="0"/>
              </a:defRPr>
            </a:lvl2pPr>
            <a:lvl3pPr>
              <a:buClr>
                <a:schemeClr val="accent2"/>
              </a:buClr>
              <a:defRPr sz="1600" b="0" i="0">
                <a:latin typeface="Arial" charset="0"/>
                <a:ea typeface="Arial" charset="0"/>
                <a:cs typeface="Arial" charset="0"/>
              </a:defRPr>
            </a:lvl3pPr>
            <a:lvl4pPr>
              <a:buClr>
                <a:schemeClr val="accent2"/>
              </a:buClr>
              <a:defRPr sz="1600" b="0" i="0">
                <a:latin typeface="Arial" charset="0"/>
                <a:ea typeface="Arial" charset="0"/>
                <a:cs typeface="Arial" charset="0"/>
              </a:defRPr>
            </a:lvl4pPr>
            <a:lvl5pPr>
              <a:buClr>
                <a:schemeClr val="accent2"/>
              </a:buClr>
              <a:defRPr sz="1600" b="0" i="0">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017ED8CA-143E-8B40-B3C8-0174DDF149EE}" type="slidenum">
              <a:rPr lang="en-US" smtClean="0"/>
              <a:t>‹#›</a:t>
            </a:fld>
            <a:endParaRPr lang="en-US" dirty="0"/>
          </a:p>
        </p:txBody>
      </p:sp>
      <p:sp>
        <p:nvSpPr>
          <p:cNvPr id="15" name="Text Placeholder 14"/>
          <p:cNvSpPr>
            <a:spLocks noGrp="1"/>
          </p:cNvSpPr>
          <p:nvPr>
            <p:ph type="body" sz="quarter" idx="13" hasCustomPrompt="1"/>
          </p:nvPr>
        </p:nvSpPr>
        <p:spPr>
          <a:xfrm>
            <a:off x="466725" y="1446928"/>
            <a:ext cx="3741738" cy="895630"/>
          </a:xfrm>
          <a:prstGeom prst="rect">
            <a:avLst/>
          </a:prstGeom>
        </p:spPr>
        <p:txBody>
          <a:bodyPr lIns="0" tIns="228600" rIns="0" bIns="0">
            <a:spAutoFit/>
          </a:bodyPr>
          <a:lstStyle>
            <a:lvl1pPr marL="0" indent="0">
              <a:buNone/>
              <a:defRPr sz="1600" b="1" i="0">
                <a:solidFill>
                  <a:schemeClr val="accent1"/>
                </a:solidFill>
                <a:latin typeface="Verdana Bold" charset="0"/>
                <a:ea typeface="Verdana Bold" charset="0"/>
                <a:cs typeface="Verdana Bold" charset="0"/>
              </a:defRPr>
            </a:lvl1pPr>
          </a:lstStyle>
          <a:p>
            <a:pPr lvl="0"/>
            <a:r>
              <a:rPr lang="en-US" dirty="0"/>
              <a:t>Subtitle goes here — align top of subtitle box with bottom of title box.</a:t>
            </a:r>
          </a:p>
        </p:txBody>
      </p:sp>
      <p:sp>
        <p:nvSpPr>
          <p:cNvPr id="9" name="Title 7"/>
          <p:cNvSpPr>
            <a:spLocks noGrp="1"/>
          </p:cNvSpPr>
          <p:nvPr>
            <p:ph type="title" hasCustomPrompt="1"/>
          </p:nvPr>
        </p:nvSpPr>
        <p:spPr>
          <a:xfrm>
            <a:off x="466726" y="555809"/>
            <a:ext cx="3741737" cy="969496"/>
          </a:xfrm>
          <a:prstGeom prst="rect">
            <a:avLst/>
          </a:prstGeom>
        </p:spPr>
        <p:txBody>
          <a:bodyPr wrap="square" lIns="0" tIns="137160" rIns="0" bIns="0" anchor="t" anchorCtr="0">
            <a:spAutoFit/>
          </a:bodyPr>
          <a:lstStyle>
            <a:lvl1pPr>
              <a:defRPr sz="3000" b="0" i="0">
                <a:solidFill>
                  <a:schemeClr val="tx1"/>
                </a:solidFill>
                <a:latin typeface="Verdana" charset="0"/>
                <a:ea typeface="Verdana" charset="0"/>
                <a:cs typeface="Verdana" charset="0"/>
              </a:defRPr>
            </a:lvl1pPr>
          </a:lstStyle>
          <a:p>
            <a:r>
              <a:rPr lang="en-US" dirty="0"/>
              <a:t>Title of slide</a:t>
            </a:r>
            <a:br>
              <a:rPr lang="en-US" dirty="0"/>
            </a:br>
            <a:r>
              <a:rPr lang="en-US" dirty="0"/>
              <a:t>goes here.</a:t>
            </a:r>
          </a:p>
        </p:txBody>
      </p:sp>
    </p:spTree>
    <p:extLst>
      <p:ext uri="{BB962C8B-B14F-4D97-AF65-F5344CB8AC3E}">
        <p14:creationId xmlns:p14="http://schemas.microsoft.com/office/powerpoint/2010/main" val="395227861"/>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 1 Column with Sidebar">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773478" y="555809"/>
            <a:ext cx="6960030" cy="5372292"/>
          </a:xfrm>
          <a:prstGeom prst="rect">
            <a:avLst/>
          </a:prstGeom>
        </p:spPr>
        <p:txBody>
          <a:bodyPr lIns="0" tIns="228600" rIns="0" bIns="0"/>
          <a:lstStyle>
            <a:lvl1pPr marL="285750" indent="-285750">
              <a:buClr>
                <a:schemeClr val="accent2"/>
              </a:buClr>
              <a:buFont typeface="Arial" charset="0"/>
              <a:buChar char="•"/>
              <a:defRPr sz="1600" b="0" i="0">
                <a:latin typeface="Arial" charset="0"/>
                <a:ea typeface="Arial" charset="0"/>
                <a:cs typeface="Arial" charset="0"/>
              </a:defRPr>
            </a:lvl1pPr>
            <a:lvl2pPr>
              <a:buClr>
                <a:schemeClr val="accent2"/>
              </a:buClr>
              <a:defRPr sz="1600" b="0" i="0">
                <a:latin typeface="Arial" charset="0"/>
                <a:ea typeface="Arial" charset="0"/>
                <a:cs typeface="Arial" charset="0"/>
              </a:defRPr>
            </a:lvl2pPr>
            <a:lvl3pPr>
              <a:buClr>
                <a:schemeClr val="accent2"/>
              </a:buClr>
              <a:defRPr sz="1600" b="0" i="0">
                <a:latin typeface="Arial" charset="0"/>
                <a:ea typeface="Arial" charset="0"/>
                <a:cs typeface="Arial" charset="0"/>
              </a:defRPr>
            </a:lvl3pPr>
            <a:lvl4pPr>
              <a:buClr>
                <a:schemeClr val="accent2"/>
              </a:buClr>
              <a:defRPr sz="1600" b="0" i="0">
                <a:latin typeface="Arial" charset="0"/>
                <a:ea typeface="Arial" charset="0"/>
                <a:cs typeface="Arial" charset="0"/>
              </a:defRPr>
            </a:lvl4pPr>
            <a:lvl5pPr>
              <a:buClr>
                <a:schemeClr val="accent2"/>
              </a:buClr>
              <a:defRPr sz="1600" b="0" i="0">
                <a:latin typeface="Arial" charset="0"/>
                <a:ea typeface="Arial" charset="0"/>
                <a:cs typeface="Arial" charset="0"/>
              </a:defRPr>
            </a:lvl5pPr>
          </a:lstStyle>
          <a:p>
            <a:pPr lvl="0"/>
            <a:r>
              <a:rPr lang="en-US" dirty="0"/>
              <a:t>Click to add text or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017ED8CA-143E-8B40-B3C8-0174DDF149EE}" type="slidenum">
              <a:rPr lang="en-US" smtClean="0"/>
              <a:t>‹#›</a:t>
            </a:fld>
            <a:endParaRPr lang="en-US" dirty="0"/>
          </a:p>
        </p:txBody>
      </p:sp>
      <p:sp>
        <p:nvSpPr>
          <p:cNvPr id="7" name="Content Placeholder 2"/>
          <p:cNvSpPr>
            <a:spLocks noGrp="1"/>
          </p:cNvSpPr>
          <p:nvPr>
            <p:ph idx="14"/>
          </p:nvPr>
        </p:nvSpPr>
        <p:spPr>
          <a:xfrm>
            <a:off x="466611" y="2420935"/>
            <a:ext cx="3741179" cy="3507166"/>
          </a:xfrm>
          <a:prstGeom prst="rect">
            <a:avLst/>
          </a:prstGeom>
        </p:spPr>
        <p:txBody>
          <a:bodyPr lIns="0" tIns="228600" rIns="0" bIns="0"/>
          <a:lstStyle>
            <a:lvl1pPr marL="285750" indent="-285750">
              <a:buClr>
                <a:schemeClr val="accent2"/>
              </a:buClr>
              <a:buFont typeface="Arial" charset="0"/>
              <a:buChar char="•"/>
              <a:defRPr sz="1600" b="0" i="0">
                <a:latin typeface="Arial" charset="0"/>
                <a:ea typeface="Arial" charset="0"/>
                <a:cs typeface="Arial" charset="0"/>
              </a:defRPr>
            </a:lvl1pPr>
            <a:lvl2pPr>
              <a:buClr>
                <a:schemeClr val="accent2"/>
              </a:buClr>
              <a:defRPr sz="1600" b="0" i="0">
                <a:latin typeface="Arial" charset="0"/>
                <a:ea typeface="Arial" charset="0"/>
                <a:cs typeface="Arial" charset="0"/>
              </a:defRPr>
            </a:lvl2pPr>
            <a:lvl3pPr>
              <a:buClr>
                <a:schemeClr val="accent2"/>
              </a:buClr>
              <a:defRPr sz="1600" b="0" i="0">
                <a:latin typeface="Arial" charset="0"/>
                <a:ea typeface="Arial" charset="0"/>
                <a:cs typeface="Arial" charset="0"/>
              </a:defRPr>
            </a:lvl3pPr>
            <a:lvl4pPr>
              <a:buClr>
                <a:schemeClr val="accent2"/>
              </a:buClr>
              <a:defRPr sz="1600" b="0" i="0">
                <a:latin typeface="Arial" charset="0"/>
                <a:ea typeface="Arial" charset="0"/>
                <a:cs typeface="Arial" charset="0"/>
              </a:defRPr>
            </a:lvl4pPr>
            <a:lvl5pPr>
              <a:buClr>
                <a:schemeClr val="accent2"/>
              </a:buClr>
              <a:defRPr sz="1600" b="0" i="0">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4"/>
          <p:cNvSpPr>
            <a:spLocks noGrp="1"/>
          </p:cNvSpPr>
          <p:nvPr>
            <p:ph type="body" sz="quarter" idx="13" hasCustomPrompt="1"/>
          </p:nvPr>
        </p:nvSpPr>
        <p:spPr>
          <a:xfrm>
            <a:off x="466725" y="1525305"/>
            <a:ext cx="3741738" cy="895630"/>
          </a:xfrm>
          <a:prstGeom prst="rect">
            <a:avLst/>
          </a:prstGeom>
        </p:spPr>
        <p:txBody>
          <a:bodyPr lIns="0" tIns="228600" rIns="0" bIns="0">
            <a:spAutoFit/>
          </a:bodyPr>
          <a:lstStyle>
            <a:lvl1pPr marL="0" indent="0">
              <a:buNone/>
              <a:defRPr sz="1600" b="1" i="0">
                <a:solidFill>
                  <a:schemeClr val="accent1"/>
                </a:solidFill>
                <a:latin typeface="Verdana Bold" charset="0"/>
                <a:ea typeface="Verdana Bold" charset="0"/>
                <a:cs typeface="Verdana Bold" charset="0"/>
              </a:defRPr>
            </a:lvl1pPr>
          </a:lstStyle>
          <a:p>
            <a:pPr lvl="0"/>
            <a:r>
              <a:rPr lang="en-US" dirty="0"/>
              <a:t>Subtitle goes here — align top of subtitle box with bottom of title box.</a:t>
            </a:r>
          </a:p>
        </p:txBody>
      </p:sp>
      <p:sp>
        <p:nvSpPr>
          <p:cNvPr id="12" name="Title 7"/>
          <p:cNvSpPr>
            <a:spLocks noGrp="1"/>
          </p:cNvSpPr>
          <p:nvPr>
            <p:ph type="title" hasCustomPrompt="1"/>
          </p:nvPr>
        </p:nvSpPr>
        <p:spPr>
          <a:xfrm>
            <a:off x="466726" y="555809"/>
            <a:ext cx="3741737" cy="969496"/>
          </a:xfrm>
          <a:prstGeom prst="rect">
            <a:avLst/>
          </a:prstGeom>
        </p:spPr>
        <p:txBody>
          <a:bodyPr wrap="square" lIns="0" tIns="137160" rIns="0" bIns="0" anchor="t" anchorCtr="0">
            <a:spAutoFit/>
          </a:bodyPr>
          <a:lstStyle>
            <a:lvl1pPr>
              <a:defRPr sz="3000" b="0" i="0">
                <a:solidFill>
                  <a:schemeClr val="tx1"/>
                </a:solidFill>
                <a:latin typeface="Verdana" charset="0"/>
                <a:ea typeface="Verdana" charset="0"/>
                <a:cs typeface="Verdana" charset="0"/>
              </a:defRPr>
            </a:lvl1pPr>
          </a:lstStyle>
          <a:p>
            <a:r>
              <a:rPr lang="en-US" dirty="0"/>
              <a:t>Title of slide</a:t>
            </a:r>
            <a:br>
              <a:rPr lang="en-US" dirty="0"/>
            </a:br>
            <a:r>
              <a:rPr lang="en-US" dirty="0"/>
              <a:t>goes here.</a:t>
            </a:r>
          </a:p>
        </p:txBody>
      </p:sp>
    </p:spTree>
    <p:extLst>
      <p:ext uri="{BB962C8B-B14F-4D97-AF65-F5344CB8AC3E}">
        <p14:creationId xmlns:p14="http://schemas.microsoft.com/office/powerpoint/2010/main" val="719185449"/>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 Two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3478" y="555809"/>
            <a:ext cx="3412579" cy="5372292"/>
          </a:xfrm>
          <a:prstGeom prst="rect">
            <a:avLst/>
          </a:prstGeom>
        </p:spPr>
        <p:txBody>
          <a:bodyPr lIns="0" tIns="228600" rIns="0" bIns="0"/>
          <a:lstStyle>
            <a:lvl1pPr marL="285750" indent="-285750">
              <a:buClr>
                <a:schemeClr val="accent2"/>
              </a:buClr>
              <a:buFont typeface="Arial" charset="0"/>
              <a:buChar char="•"/>
              <a:defRPr sz="1600" b="0" i="0">
                <a:latin typeface="Arial" charset="0"/>
                <a:ea typeface="Arial" charset="0"/>
                <a:cs typeface="Arial" charset="0"/>
              </a:defRPr>
            </a:lvl1pPr>
            <a:lvl2pPr>
              <a:buClr>
                <a:schemeClr val="accent2"/>
              </a:buClr>
              <a:defRPr sz="1600" b="0" i="0">
                <a:latin typeface="Arial" charset="0"/>
                <a:ea typeface="Arial" charset="0"/>
                <a:cs typeface="Arial" charset="0"/>
              </a:defRPr>
            </a:lvl2pPr>
            <a:lvl3pPr>
              <a:buClr>
                <a:schemeClr val="accent2"/>
              </a:buClr>
              <a:defRPr sz="1600" b="0" i="0">
                <a:latin typeface="Arial" charset="0"/>
                <a:ea typeface="Arial" charset="0"/>
                <a:cs typeface="Arial" charset="0"/>
              </a:defRPr>
            </a:lvl3pPr>
            <a:lvl4pPr>
              <a:buClr>
                <a:schemeClr val="accent2"/>
              </a:buClr>
              <a:defRPr sz="1600" b="0" i="0">
                <a:latin typeface="Arial" charset="0"/>
                <a:ea typeface="Arial" charset="0"/>
                <a:cs typeface="Arial" charset="0"/>
              </a:defRPr>
            </a:lvl4pPr>
            <a:lvl5pPr>
              <a:buClr>
                <a:schemeClr val="accent2"/>
              </a:buClr>
              <a:defRPr sz="1600" b="0" i="0">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017ED8CA-143E-8B40-B3C8-0174DDF149EE}" type="slidenum">
              <a:rPr lang="en-US" smtClean="0"/>
              <a:t>‹#›</a:t>
            </a:fld>
            <a:endParaRPr lang="en-US" dirty="0"/>
          </a:p>
        </p:txBody>
      </p:sp>
      <p:sp>
        <p:nvSpPr>
          <p:cNvPr id="7" name="Content Placeholder 2"/>
          <p:cNvSpPr>
            <a:spLocks noGrp="1"/>
          </p:cNvSpPr>
          <p:nvPr>
            <p:ph idx="14"/>
          </p:nvPr>
        </p:nvSpPr>
        <p:spPr>
          <a:xfrm>
            <a:off x="8320929" y="555809"/>
            <a:ext cx="3412579" cy="5372292"/>
          </a:xfrm>
          <a:prstGeom prst="rect">
            <a:avLst/>
          </a:prstGeom>
        </p:spPr>
        <p:txBody>
          <a:bodyPr lIns="0" tIns="228600" rIns="0" bIns="0"/>
          <a:lstStyle>
            <a:lvl1pPr marL="285750" indent="-285750">
              <a:buClr>
                <a:schemeClr val="accent2"/>
              </a:buClr>
              <a:buFont typeface="Arial" charset="0"/>
              <a:buChar char="•"/>
              <a:defRPr sz="1600" b="0" i="0">
                <a:latin typeface="Arial" charset="0"/>
                <a:ea typeface="Arial" charset="0"/>
                <a:cs typeface="Arial" charset="0"/>
              </a:defRPr>
            </a:lvl1pPr>
            <a:lvl2pPr>
              <a:buClr>
                <a:schemeClr val="accent2"/>
              </a:buClr>
              <a:defRPr sz="1600" b="0" i="0">
                <a:latin typeface="Arial" charset="0"/>
                <a:ea typeface="Arial" charset="0"/>
                <a:cs typeface="Arial" charset="0"/>
              </a:defRPr>
            </a:lvl2pPr>
            <a:lvl3pPr>
              <a:buClr>
                <a:schemeClr val="accent2"/>
              </a:buClr>
              <a:defRPr sz="1600" b="0" i="0">
                <a:latin typeface="Arial" charset="0"/>
                <a:ea typeface="Arial" charset="0"/>
                <a:cs typeface="Arial" charset="0"/>
              </a:defRPr>
            </a:lvl3pPr>
            <a:lvl4pPr>
              <a:buClr>
                <a:schemeClr val="accent2"/>
              </a:buClr>
              <a:defRPr sz="1600" b="0" i="0">
                <a:latin typeface="Arial" charset="0"/>
                <a:ea typeface="Arial" charset="0"/>
                <a:cs typeface="Arial" charset="0"/>
              </a:defRPr>
            </a:lvl4pPr>
            <a:lvl5pPr>
              <a:buClr>
                <a:schemeClr val="accent2"/>
              </a:buClr>
              <a:defRPr sz="1600" b="0" i="0">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4"/>
          <p:cNvSpPr>
            <a:spLocks noGrp="1"/>
          </p:cNvSpPr>
          <p:nvPr>
            <p:ph type="body" sz="quarter" idx="13" hasCustomPrompt="1"/>
          </p:nvPr>
        </p:nvSpPr>
        <p:spPr>
          <a:xfrm>
            <a:off x="466725" y="1525305"/>
            <a:ext cx="3741738" cy="895630"/>
          </a:xfrm>
          <a:prstGeom prst="rect">
            <a:avLst/>
          </a:prstGeom>
        </p:spPr>
        <p:txBody>
          <a:bodyPr lIns="0" tIns="228600" rIns="0" bIns="0">
            <a:spAutoFit/>
          </a:bodyPr>
          <a:lstStyle>
            <a:lvl1pPr marL="0" indent="0">
              <a:buNone/>
              <a:defRPr sz="1600" b="1" i="0">
                <a:solidFill>
                  <a:schemeClr val="accent1"/>
                </a:solidFill>
                <a:latin typeface="Verdana Bold" charset="0"/>
                <a:ea typeface="Verdana Bold" charset="0"/>
                <a:cs typeface="Verdana Bold" charset="0"/>
              </a:defRPr>
            </a:lvl1pPr>
          </a:lstStyle>
          <a:p>
            <a:pPr lvl="0"/>
            <a:r>
              <a:rPr lang="en-US" dirty="0"/>
              <a:t>Subtitle goes here — align top of subtitle box with bottom of title box.</a:t>
            </a:r>
          </a:p>
        </p:txBody>
      </p:sp>
      <p:sp>
        <p:nvSpPr>
          <p:cNvPr id="12" name="Title 7"/>
          <p:cNvSpPr>
            <a:spLocks noGrp="1"/>
          </p:cNvSpPr>
          <p:nvPr>
            <p:ph type="title" hasCustomPrompt="1"/>
          </p:nvPr>
        </p:nvSpPr>
        <p:spPr>
          <a:xfrm>
            <a:off x="466726" y="555809"/>
            <a:ext cx="3741737" cy="969496"/>
          </a:xfrm>
          <a:prstGeom prst="rect">
            <a:avLst/>
          </a:prstGeom>
        </p:spPr>
        <p:txBody>
          <a:bodyPr wrap="square" lIns="0" tIns="137160" rIns="0" bIns="0" anchor="t" anchorCtr="0">
            <a:spAutoFit/>
          </a:bodyPr>
          <a:lstStyle>
            <a:lvl1pPr>
              <a:defRPr sz="3000" b="0" i="0">
                <a:solidFill>
                  <a:schemeClr val="tx1"/>
                </a:solidFill>
                <a:latin typeface="Verdana" charset="0"/>
                <a:ea typeface="Verdana" charset="0"/>
                <a:cs typeface="Verdana" charset="0"/>
              </a:defRPr>
            </a:lvl1pPr>
          </a:lstStyle>
          <a:p>
            <a:r>
              <a:rPr lang="en-US" dirty="0"/>
              <a:t>Title of slide</a:t>
            </a:r>
            <a:br>
              <a:rPr lang="en-US" dirty="0"/>
            </a:br>
            <a:r>
              <a:rPr lang="en-US" dirty="0"/>
              <a:t>goes here.</a:t>
            </a:r>
          </a:p>
        </p:txBody>
      </p:sp>
    </p:spTree>
    <p:extLst>
      <p:ext uri="{BB962C8B-B14F-4D97-AF65-F5344CB8AC3E}">
        <p14:creationId xmlns:p14="http://schemas.microsoft.com/office/powerpoint/2010/main" val="28252396"/>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 Two Column w/ Sidebar">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3478" y="555809"/>
            <a:ext cx="3412579" cy="5372292"/>
          </a:xfrm>
          <a:prstGeom prst="rect">
            <a:avLst/>
          </a:prstGeom>
        </p:spPr>
        <p:txBody>
          <a:bodyPr lIns="0" tIns="228600" rIns="0" bIns="0"/>
          <a:lstStyle>
            <a:lvl1pPr marL="285750" indent="-285750">
              <a:buClr>
                <a:schemeClr val="accent2"/>
              </a:buClr>
              <a:buFont typeface="Arial" charset="0"/>
              <a:buChar char="•"/>
              <a:defRPr sz="1600" b="0" i="0">
                <a:latin typeface="Arial" charset="0"/>
                <a:ea typeface="Arial" charset="0"/>
                <a:cs typeface="Arial" charset="0"/>
              </a:defRPr>
            </a:lvl1pPr>
            <a:lvl2pPr>
              <a:buClr>
                <a:schemeClr val="accent2"/>
              </a:buClr>
              <a:defRPr sz="1600" b="0" i="0">
                <a:latin typeface="Arial" charset="0"/>
                <a:ea typeface="Arial" charset="0"/>
                <a:cs typeface="Arial" charset="0"/>
              </a:defRPr>
            </a:lvl2pPr>
            <a:lvl3pPr>
              <a:buClr>
                <a:schemeClr val="accent2"/>
              </a:buClr>
              <a:defRPr sz="1600" b="0" i="0">
                <a:latin typeface="Arial" charset="0"/>
                <a:ea typeface="Arial" charset="0"/>
                <a:cs typeface="Arial" charset="0"/>
              </a:defRPr>
            </a:lvl3pPr>
            <a:lvl4pPr>
              <a:buClr>
                <a:schemeClr val="accent2"/>
              </a:buClr>
              <a:defRPr sz="1600" b="0" i="0">
                <a:latin typeface="Arial" charset="0"/>
                <a:ea typeface="Arial" charset="0"/>
                <a:cs typeface="Arial" charset="0"/>
              </a:defRPr>
            </a:lvl4pPr>
            <a:lvl5pPr>
              <a:buClr>
                <a:schemeClr val="accent2"/>
              </a:buClr>
              <a:defRPr sz="1600" b="0" i="0">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017ED8CA-143E-8B40-B3C8-0174DDF149EE}" type="slidenum">
              <a:rPr lang="en-US" smtClean="0"/>
              <a:t>‹#›</a:t>
            </a:fld>
            <a:endParaRPr lang="en-US" dirty="0"/>
          </a:p>
        </p:txBody>
      </p:sp>
      <p:sp>
        <p:nvSpPr>
          <p:cNvPr id="7" name="Content Placeholder 2"/>
          <p:cNvSpPr>
            <a:spLocks noGrp="1"/>
          </p:cNvSpPr>
          <p:nvPr>
            <p:ph idx="14"/>
          </p:nvPr>
        </p:nvSpPr>
        <p:spPr>
          <a:xfrm>
            <a:off x="8320929" y="555809"/>
            <a:ext cx="3412579" cy="5372292"/>
          </a:xfrm>
          <a:prstGeom prst="rect">
            <a:avLst/>
          </a:prstGeom>
        </p:spPr>
        <p:txBody>
          <a:bodyPr lIns="0" tIns="228600" rIns="0" bIns="0"/>
          <a:lstStyle>
            <a:lvl1pPr marL="285750" indent="-285750">
              <a:buClr>
                <a:schemeClr val="accent2"/>
              </a:buClr>
              <a:buFont typeface="Arial" charset="0"/>
              <a:buChar char="•"/>
              <a:defRPr sz="1600" b="0" i="0">
                <a:latin typeface="Arial" charset="0"/>
                <a:ea typeface="Arial" charset="0"/>
                <a:cs typeface="Arial" charset="0"/>
              </a:defRPr>
            </a:lvl1pPr>
            <a:lvl2pPr>
              <a:buClr>
                <a:schemeClr val="accent2"/>
              </a:buClr>
              <a:defRPr sz="1600" b="0" i="0">
                <a:latin typeface="Arial" charset="0"/>
                <a:ea typeface="Arial" charset="0"/>
                <a:cs typeface="Arial" charset="0"/>
              </a:defRPr>
            </a:lvl2pPr>
            <a:lvl3pPr>
              <a:buClr>
                <a:schemeClr val="accent2"/>
              </a:buClr>
              <a:defRPr sz="1600" b="0" i="0">
                <a:latin typeface="Arial" charset="0"/>
                <a:ea typeface="Arial" charset="0"/>
                <a:cs typeface="Arial" charset="0"/>
              </a:defRPr>
            </a:lvl3pPr>
            <a:lvl4pPr>
              <a:buClr>
                <a:schemeClr val="accent2"/>
              </a:buClr>
              <a:defRPr sz="1600" b="0" i="0">
                <a:latin typeface="Arial" charset="0"/>
                <a:ea typeface="Arial" charset="0"/>
                <a:cs typeface="Arial" charset="0"/>
              </a:defRPr>
            </a:lvl4pPr>
            <a:lvl5pPr>
              <a:buClr>
                <a:schemeClr val="accent2"/>
              </a:buClr>
              <a:defRPr sz="1600" b="0" i="0">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5"/>
          </p:nvPr>
        </p:nvSpPr>
        <p:spPr>
          <a:xfrm>
            <a:off x="466611" y="2420935"/>
            <a:ext cx="3741179" cy="3507166"/>
          </a:xfrm>
          <a:prstGeom prst="rect">
            <a:avLst/>
          </a:prstGeom>
        </p:spPr>
        <p:txBody>
          <a:bodyPr lIns="0" tIns="228600" rIns="0" bIns="0"/>
          <a:lstStyle>
            <a:lvl1pPr marL="285750" indent="-285750">
              <a:buClr>
                <a:schemeClr val="accent2"/>
              </a:buClr>
              <a:buFont typeface="Arial" charset="0"/>
              <a:buChar char="•"/>
              <a:defRPr sz="1600" b="0" i="0">
                <a:latin typeface="Arial" charset="0"/>
                <a:ea typeface="Arial" charset="0"/>
                <a:cs typeface="Arial" charset="0"/>
              </a:defRPr>
            </a:lvl1pPr>
            <a:lvl2pPr>
              <a:buClr>
                <a:schemeClr val="accent2"/>
              </a:buClr>
              <a:defRPr sz="1600" b="0" i="0">
                <a:latin typeface="Arial" charset="0"/>
                <a:ea typeface="Arial" charset="0"/>
                <a:cs typeface="Arial" charset="0"/>
              </a:defRPr>
            </a:lvl2pPr>
            <a:lvl3pPr>
              <a:buClr>
                <a:schemeClr val="accent2"/>
              </a:buClr>
              <a:defRPr sz="1600" b="0" i="0">
                <a:latin typeface="Arial" charset="0"/>
                <a:ea typeface="Arial" charset="0"/>
                <a:cs typeface="Arial" charset="0"/>
              </a:defRPr>
            </a:lvl3pPr>
            <a:lvl4pPr>
              <a:buClr>
                <a:schemeClr val="accent2"/>
              </a:buClr>
              <a:defRPr sz="1600" b="0" i="0">
                <a:latin typeface="Arial" charset="0"/>
                <a:ea typeface="Arial" charset="0"/>
                <a:cs typeface="Arial" charset="0"/>
              </a:defRPr>
            </a:lvl4pPr>
            <a:lvl5pPr>
              <a:buClr>
                <a:schemeClr val="accent2"/>
              </a:buClr>
              <a:defRPr sz="1600" b="0" i="0">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4"/>
          <p:cNvSpPr>
            <a:spLocks noGrp="1"/>
          </p:cNvSpPr>
          <p:nvPr>
            <p:ph type="body" sz="quarter" idx="13" hasCustomPrompt="1"/>
          </p:nvPr>
        </p:nvSpPr>
        <p:spPr>
          <a:xfrm>
            <a:off x="466725" y="1525305"/>
            <a:ext cx="3741738" cy="895630"/>
          </a:xfrm>
          <a:prstGeom prst="rect">
            <a:avLst/>
          </a:prstGeom>
        </p:spPr>
        <p:txBody>
          <a:bodyPr lIns="0" tIns="228600" rIns="0" bIns="0">
            <a:spAutoFit/>
          </a:bodyPr>
          <a:lstStyle>
            <a:lvl1pPr marL="0" indent="0">
              <a:buNone/>
              <a:defRPr sz="1600" b="1" i="0">
                <a:solidFill>
                  <a:schemeClr val="accent1"/>
                </a:solidFill>
                <a:latin typeface="Verdana Bold" charset="0"/>
                <a:ea typeface="Verdana Bold" charset="0"/>
                <a:cs typeface="Verdana Bold" charset="0"/>
              </a:defRPr>
            </a:lvl1pPr>
          </a:lstStyle>
          <a:p>
            <a:pPr lvl="0"/>
            <a:r>
              <a:rPr lang="en-US" dirty="0"/>
              <a:t>Subtitle goes here — align top of subtitle box with bottom of title box.</a:t>
            </a:r>
          </a:p>
        </p:txBody>
      </p:sp>
      <p:sp>
        <p:nvSpPr>
          <p:cNvPr id="13" name="Title 7"/>
          <p:cNvSpPr>
            <a:spLocks noGrp="1"/>
          </p:cNvSpPr>
          <p:nvPr>
            <p:ph type="title" hasCustomPrompt="1"/>
          </p:nvPr>
        </p:nvSpPr>
        <p:spPr>
          <a:xfrm>
            <a:off x="466726" y="555809"/>
            <a:ext cx="3741737" cy="969496"/>
          </a:xfrm>
          <a:prstGeom prst="rect">
            <a:avLst/>
          </a:prstGeom>
        </p:spPr>
        <p:txBody>
          <a:bodyPr wrap="square" lIns="0" tIns="137160" rIns="0" bIns="0" anchor="t" anchorCtr="0">
            <a:spAutoFit/>
          </a:bodyPr>
          <a:lstStyle>
            <a:lvl1pPr>
              <a:defRPr sz="3000" b="0" i="0">
                <a:solidFill>
                  <a:schemeClr val="tx1"/>
                </a:solidFill>
                <a:latin typeface="Verdana" charset="0"/>
                <a:ea typeface="Verdana" charset="0"/>
                <a:cs typeface="Verdana" charset="0"/>
              </a:defRPr>
            </a:lvl1pPr>
          </a:lstStyle>
          <a:p>
            <a:r>
              <a:rPr lang="en-US" dirty="0"/>
              <a:t>Title of slide</a:t>
            </a:r>
            <a:br>
              <a:rPr lang="en-US" dirty="0"/>
            </a:br>
            <a:r>
              <a:rPr lang="en-US" dirty="0"/>
              <a:t>goes here.</a:t>
            </a:r>
          </a:p>
        </p:txBody>
      </p:sp>
    </p:spTree>
    <p:extLst>
      <p:ext uri="{BB962C8B-B14F-4D97-AF65-F5344CB8AC3E}">
        <p14:creationId xmlns:p14="http://schemas.microsoft.com/office/powerpoint/2010/main" val="396795425"/>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467" y="1387"/>
            <a:ext cx="12187064" cy="6855224"/>
          </a:xfrm>
          <a:prstGeom prst="rect">
            <a:avLst/>
          </a:prstGeom>
        </p:spPr>
      </p:pic>
    </p:spTree>
    <p:extLst>
      <p:ext uri="{BB962C8B-B14F-4D97-AF65-F5344CB8AC3E}">
        <p14:creationId xmlns:p14="http://schemas.microsoft.com/office/powerpoint/2010/main" val="1863325339"/>
      </p:ext>
    </p:extLst>
  </p:cSld>
  <p:clrMap bg1="lt1" tx1="dk1" bg2="lt2" tx2="dk2" accent1="accent1" accent2="accent2" accent3="accent3" accent4="accent4" accent5="accent5" accent6="accent6" hlink="hlink" folHlink="folHlink"/>
  <p:sldLayoutIdLst>
    <p:sldLayoutId id="2147483746" r:id="rId1"/>
    <p:sldLayoutId id="2147483674" r:id="rId2"/>
    <p:sldLayoutId id="2147483734" r:id="rId3"/>
  </p:sldLayoutIdLst>
  <p:hf hdr="0" ftr="0" dt="0"/>
  <p:txStyles>
    <p:titleStyle>
      <a:lvl1pPr algn="l" defTabSz="914400" rtl="0" eaLnBrk="1" latinLnBrk="0" hangingPunct="1">
        <a:lnSpc>
          <a:spcPct val="90000"/>
        </a:lnSpc>
        <a:spcBef>
          <a:spcPct val="0"/>
        </a:spcBef>
        <a:buNone/>
        <a:defRPr sz="4400" b="0" i="0" kern="1200">
          <a:solidFill>
            <a:schemeClr val="tx1"/>
          </a:solidFill>
          <a:latin typeface="Verdana Regular"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Verdana Regular"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Verdana Regular"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Verdana Regular"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Verdana Regular"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Verdana Regular"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83315204"/>
      </p:ext>
    </p:extLst>
  </p:cSld>
  <p:clrMap bg1="lt1" tx1="dk1" bg2="lt2" tx2="dk2" accent1="accent1" accent2="accent2" accent3="accent3" accent4="accent4" accent5="accent5" accent6="accent6" hlink="hlink" folHlink="folHlink"/>
  <p:sldLayoutIdLst>
    <p:sldLayoutId id="2147483761" r:id="rId1"/>
    <p:sldLayoutId id="2147483763" r:id="rId2"/>
  </p:sldLayoutIdLst>
  <p:transition spd="slow">
    <p:push dir="u"/>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990308" y="6193618"/>
            <a:ext cx="2743200" cy="365125"/>
          </a:xfrm>
          <a:prstGeom prst="rect">
            <a:avLst/>
          </a:prstGeom>
        </p:spPr>
        <p:txBody>
          <a:bodyPr vert="horz" lIns="0" tIns="0" rIns="0" bIns="0" rtlCol="0" anchor="b" anchorCtr="0"/>
          <a:lstStyle>
            <a:lvl1pPr algn="r">
              <a:defRPr sz="1200" b="1" i="0">
                <a:solidFill>
                  <a:schemeClr val="tx1">
                    <a:tint val="75000"/>
                  </a:schemeClr>
                </a:solidFill>
                <a:latin typeface="Verdana Bold" charset="0"/>
                <a:ea typeface="Verdana Bold" charset="0"/>
                <a:cs typeface="Verdana Bold" charset="0"/>
              </a:defRPr>
            </a:lvl1pPr>
          </a:lstStyle>
          <a:p>
            <a:fld id="{017ED8CA-143E-8B40-B3C8-0174DDF149EE}" type="slidenum">
              <a:rPr lang="en-US" smtClean="0"/>
              <a:pPr/>
              <a:t>‹#›</a:t>
            </a:fld>
            <a:endParaRPr lang="en-US" dirty="0"/>
          </a:p>
        </p:txBody>
      </p:sp>
      <p:pic>
        <p:nvPicPr>
          <p:cNvPr id="4" name="Picture 3"/>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0" y="1785"/>
            <a:ext cx="12192000" cy="6854429"/>
          </a:xfrm>
          <a:prstGeom prst="rect">
            <a:avLst/>
          </a:prstGeom>
        </p:spPr>
      </p:pic>
    </p:spTree>
    <p:extLst>
      <p:ext uri="{BB962C8B-B14F-4D97-AF65-F5344CB8AC3E}">
        <p14:creationId xmlns:p14="http://schemas.microsoft.com/office/powerpoint/2010/main" val="2020793371"/>
      </p:ext>
    </p:extLst>
  </p:cSld>
  <p:clrMap bg1="lt1" tx1="dk1" bg2="lt2" tx2="dk2" accent1="accent1" accent2="accent2" accent3="accent3" accent4="accent4" accent5="accent5" accent6="accent6" hlink="hlink" folHlink="folHlink"/>
  <p:sldLayoutIdLst>
    <p:sldLayoutId id="2147483732" r:id="rId1"/>
    <p:sldLayoutId id="2147483736" r:id="rId2"/>
    <p:sldLayoutId id="2147483735" r:id="rId3"/>
    <p:sldLayoutId id="2147483737" r:id="rId4"/>
    <p:sldLayoutId id="2147483738" r:id="rId5"/>
    <p:sldLayoutId id="2147483739" r:id="rId6"/>
    <p:sldLayoutId id="2147483733" r:id="rId7"/>
  </p:sldLayoutIdLst>
  <p:transition spd="slow">
    <p:push dir="u"/>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hyperlink" Target="http://studentscores.collegeboard.org/"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video" Target="https://www.youtube.com/embed/nzCSIilL3WQ" TargetMode="Externa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atpractice.org/"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ideo" Target="https://www.youtube.com/embed/QIkCoQoZ21U" TargetMode="External"/><Relationship Id="rId5" Type="http://schemas.openxmlformats.org/officeDocument/2006/relationships/image" Target="../media/image22.png"/><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hyperlink" Target="http://sat.org/register"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059" y="617802"/>
            <a:ext cx="4668663" cy="2675992"/>
          </a:xfrm>
        </p:spPr>
        <p:txBody>
          <a:bodyPr/>
          <a:lstStyle/>
          <a:p>
            <a:r>
              <a:rPr lang="en-US" dirty="0"/>
              <a:t>Using Your</a:t>
            </a:r>
            <a:br>
              <a:rPr lang="en-US" dirty="0"/>
            </a:br>
            <a:r>
              <a:rPr lang="en-US" dirty="0"/>
              <a:t>PSAT/NMSQT</a:t>
            </a:r>
            <a:r>
              <a:rPr lang="en-US" sz="2100" baseline="100000" dirty="0"/>
              <a:t>®</a:t>
            </a:r>
            <a:r>
              <a:rPr lang="en-US" dirty="0"/>
              <a:t> Scores to Increase College Readiness</a:t>
            </a:r>
            <a:br>
              <a:rPr lang="en-US" dirty="0"/>
            </a:br>
            <a:endParaRPr lang="en-US" dirty="0"/>
          </a:p>
        </p:txBody>
      </p:sp>
    </p:spTree>
    <p:extLst>
      <p:ext uri="{BB962C8B-B14F-4D97-AF65-F5344CB8AC3E}">
        <p14:creationId xmlns:p14="http://schemas.microsoft.com/office/powerpoint/2010/main" val="530271944"/>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6726" y="555809"/>
            <a:ext cx="3741737" cy="1911292"/>
          </a:xfrm>
        </p:spPr>
        <p:txBody>
          <a:bodyPr/>
          <a:lstStyle/>
          <a:p>
            <a:r>
              <a:rPr lang="en-US" sz="3200" dirty="0"/>
              <a:t>What Is the National Merit</a:t>
            </a:r>
            <a:r>
              <a:rPr lang="en-US" sz="1600" baseline="100000" dirty="0"/>
              <a:t>®</a:t>
            </a:r>
            <a:r>
              <a:rPr lang="en-US" sz="3200" baseline="30000" dirty="0"/>
              <a:t> </a:t>
            </a:r>
            <a:r>
              <a:rPr lang="en-US" sz="3200" dirty="0"/>
              <a:t>Scholarship Program?</a:t>
            </a:r>
            <a:endParaRPr lang="en-US" dirty="0"/>
          </a:p>
        </p:txBody>
      </p:sp>
      <p:pic>
        <p:nvPicPr>
          <p:cNvPr id="4098" name="Picture 2" descr="Screen shot of paper Student PSAT/NMSQT Score Report with call out box showing the National Merit Scholarship Corporation section of the paper repor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723573" y="769041"/>
            <a:ext cx="3933485" cy="4945632"/>
          </a:xfrm>
          <a:prstGeom prst="rect">
            <a:avLst/>
          </a:prstGeom>
          <a:solidFill>
            <a:schemeClr val="bg1"/>
          </a:solidFill>
          <a:ln w="9525" cmpd="sng">
            <a:solidFill>
              <a:schemeClr val="bg1">
                <a:lumMod val="75000"/>
              </a:schemeClr>
            </a:solidFill>
          </a:ln>
          <a:effectLst>
            <a:outerShdw blurRad="50800" dist="38100" dir="2700000" algn="tl" rotWithShape="0">
              <a:srgbClr val="000000">
                <a:alpha val="15000"/>
              </a:srgbClr>
            </a:outerShdw>
          </a:effectLst>
          <a:extLst/>
        </p:spPr>
      </p:pic>
      <p:pic>
        <p:nvPicPr>
          <p:cNvPr id="4100" name="Picture 4" descr="Screen shot of paper Student PSAT/NMSQT Score Report with call out box showing the National Merit Scholarship Corporation section of the paper report."/>
          <p:cNvPicPr>
            <a:picLocks noGrp="1" noChangeAspect="1" noChangeArrowheads="1"/>
          </p:cNvPicPr>
          <p:nvPr>
            <p:ph idx="1"/>
          </p:nvPr>
        </p:nvPicPr>
        <p:blipFill>
          <a:blip r:embed="rId4">
            <a:extLst>
              <a:ext uri="{28A0092B-C50C-407E-A947-70E740481C1C}">
                <a14:useLocalDpi xmlns:a14="http://schemas.microsoft.com/office/drawing/2010/main"/>
              </a:ext>
            </a:extLst>
          </a:blip>
          <a:srcRect/>
          <a:stretch>
            <a:fillRect/>
          </a:stretch>
        </p:blipFill>
        <p:spPr bwMode="auto">
          <a:xfrm>
            <a:off x="4944144" y="1753171"/>
            <a:ext cx="6400136" cy="2437089"/>
          </a:xfrm>
          <a:prstGeom prst="rect">
            <a:avLst/>
          </a:prstGeom>
          <a:solidFill>
            <a:schemeClr val="bg1"/>
          </a:solidFill>
          <a:ln w="9525" cmpd="sng">
            <a:solidFill>
              <a:schemeClr val="bg1">
                <a:lumMod val="75000"/>
              </a:schemeClr>
            </a:solidFill>
          </a:ln>
          <a:effectLst>
            <a:outerShdw blurRad="50800" dist="38100" dir="2700000" algn="tl" rotWithShape="0">
              <a:srgbClr val="000000">
                <a:alpha val="15000"/>
              </a:srgbClr>
            </a:outerShdw>
          </a:effectLst>
          <a:extLst/>
        </p:spPr>
      </p:pic>
      <p:sp>
        <p:nvSpPr>
          <p:cNvPr id="3" name="Slide Number Placeholder 2"/>
          <p:cNvSpPr>
            <a:spLocks noGrp="1"/>
          </p:cNvSpPr>
          <p:nvPr>
            <p:ph type="sldNum" sz="quarter" idx="12"/>
          </p:nvPr>
        </p:nvSpPr>
        <p:spPr/>
        <p:txBody>
          <a:bodyPr/>
          <a:lstStyle/>
          <a:p>
            <a:fld id="{017ED8CA-143E-8B40-B3C8-0174DDF149EE}" type="slidenum">
              <a:rPr lang="en-US" smtClean="0"/>
              <a:t>10</a:t>
            </a:fld>
            <a:endParaRPr lang="en-US" dirty="0"/>
          </a:p>
        </p:txBody>
      </p:sp>
    </p:spTree>
    <p:extLst>
      <p:ext uri="{BB962C8B-B14F-4D97-AF65-F5344CB8AC3E}">
        <p14:creationId xmlns:p14="http://schemas.microsoft.com/office/powerpoint/2010/main" val="3114749590"/>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6726" y="555809"/>
            <a:ext cx="3741737" cy="2805896"/>
          </a:xfrm>
        </p:spPr>
        <p:txBody>
          <a:bodyPr/>
          <a:lstStyle/>
          <a:p>
            <a:r>
              <a:rPr lang="en-US" sz="3200" dirty="0"/>
              <a:t>What Are My Areas of Strength?</a:t>
            </a:r>
            <a:br>
              <a:rPr lang="en-US" sz="3200" dirty="0"/>
            </a:br>
            <a:r>
              <a:rPr lang="en-US" sz="3200" dirty="0"/>
              <a:t>What Skills</a:t>
            </a:r>
            <a:br>
              <a:rPr lang="en-US" sz="3200" dirty="0"/>
            </a:br>
            <a:r>
              <a:rPr lang="en-US" sz="3200" dirty="0"/>
              <a:t>Do I Need</a:t>
            </a:r>
            <a:br>
              <a:rPr lang="en-US" sz="3200" dirty="0"/>
            </a:br>
            <a:r>
              <a:rPr lang="en-US" sz="3200" dirty="0"/>
              <a:t>to Build?</a:t>
            </a:r>
            <a:endParaRPr lang="en-US" dirty="0"/>
          </a:p>
        </p:txBody>
      </p:sp>
      <p:sp>
        <p:nvSpPr>
          <p:cNvPr id="5" name="Text Placeholder 4"/>
          <p:cNvSpPr>
            <a:spLocks noGrp="1"/>
          </p:cNvSpPr>
          <p:nvPr>
            <p:ph type="body" sz="quarter" idx="13"/>
          </p:nvPr>
        </p:nvSpPr>
        <p:spPr>
          <a:xfrm>
            <a:off x="466726" y="3295319"/>
            <a:ext cx="3741738" cy="452432"/>
          </a:xfrm>
        </p:spPr>
        <p:txBody>
          <a:bodyPr/>
          <a:lstStyle/>
          <a:p>
            <a:r>
              <a:rPr lang="en-US" dirty="0"/>
              <a:t>Your Scores: Next Steps</a:t>
            </a:r>
          </a:p>
        </p:txBody>
      </p:sp>
      <p:pic>
        <p:nvPicPr>
          <p:cNvPr id="8" name="Picture 2" descr="Screen shot of paper Student PSAT/NMSQT Score Report showing the &quot;Your Scores: Next Steps&quot; section of the paper repor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800023" y="778810"/>
            <a:ext cx="3933485" cy="4945632"/>
          </a:xfrm>
          <a:prstGeom prst="rect">
            <a:avLst/>
          </a:prstGeom>
          <a:solidFill>
            <a:schemeClr val="bg1"/>
          </a:solidFill>
          <a:ln w="9525" cmpd="sng">
            <a:solidFill>
              <a:schemeClr val="bg1">
                <a:lumMod val="75000"/>
              </a:schemeClr>
            </a:solidFill>
          </a:ln>
          <a:effectLst>
            <a:outerShdw blurRad="50800" dist="38100" dir="2700000" algn="tl" rotWithShape="0">
              <a:srgbClr val="000000">
                <a:alpha val="15000"/>
              </a:srgbClr>
            </a:outerShdw>
          </a:effectLst>
          <a:extLst/>
        </p:spPr>
      </p:pic>
      <p:pic>
        <p:nvPicPr>
          <p:cNvPr id="5122" name="Picture 2" descr="Screen shot of paper Student PSAT/NMSQT Score Report showing the &quot;Your Scores: Next Steps&quot; section of the paper report."/>
          <p:cNvPicPr>
            <a:picLocks noGrp="1" noChangeAspect="1" noChangeArrowheads="1"/>
          </p:cNvPicPr>
          <p:nvPr>
            <p:ph idx="1"/>
          </p:nvPr>
        </p:nvPicPr>
        <p:blipFill>
          <a:blip r:embed="rId4" cstate="screen">
            <a:extLst>
              <a:ext uri="{28A0092B-C50C-407E-A947-70E740481C1C}">
                <a14:useLocalDpi xmlns:a14="http://schemas.microsoft.com/office/drawing/2010/main"/>
              </a:ext>
            </a:extLst>
          </a:blip>
          <a:srcRect/>
          <a:stretch>
            <a:fillRect/>
          </a:stretch>
        </p:blipFill>
        <p:spPr bwMode="auto">
          <a:xfrm>
            <a:off x="4703751" y="1819922"/>
            <a:ext cx="5408816" cy="4108179"/>
          </a:xfrm>
          <a:prstGeom prst="rect">
            <a:avLst/>
          </a:prstGeom>
          <a:solidFill>
            <a:schemeClr val="bg1"/>
          </a:solidFill>
          <a:ln w="9525" cmpd="sng">
            <a:solidFill>
              <a:schemeClr val="bg1">
                <a:lumMod val="75000"/>
              </a:schemeClr>
            </a:solidFill>
          </a:ln>
          <a:effectLst>
            <a:outerShdw blurRad="50800" dist="38100" dir="2700000" algn="tl" rotWithShape="0">
              <a:srgbClr val="000000">
                <a:alpha val="15000"/>
              </a:srgbClr>
            </a:outerShdw>
          </a:effectLst>
          <a:extLst/>
        </p:spPr>
      </p:pic>
      <p:sp>
        <p:nvSpPr>
          <p:cNvPr id="3" name="Slide Number Placeholder 2"/>
          <p:cNvSpPr>
            <a:spLocks noGrp="1"/>
          </p:cNvSpPr>
          <p:nvPr>
            <p:ph type="sldNum" sz="quarter" idx="12"/>
          </p:nvPr>
        </p:nvSpPr>
        <p:spPr/>
        <p:txBody>
          <a:bodyPr/>
          <a:lstStyle/>
          <a:p>
            <a:fld id="{017ED8CA-143E-8B40-B3C8-0174DDF149EE}" type="slidenum">
              <a:rPr lang="en-US" smtClean="0"/>
              <a:t>11</a:t>
            </a:fld>
            <a:endParaRPr lang="en-US" dirty="0"/>
          </a:p>
        </p:txBody>
      </p:sp>
    </p:spTree>
    <p:extLst>
      <p:ext uri="{BB962C8B-B14F-4D97-AF65-F5344CB8AC3E}">
        <p14:creationId xmlns:p14="http://schemas.microsoft.com/office/powerpoint/2010/main" val="206334614"/>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6726" y="555809"/>
            <a:ext cx="3741737" cy="2354491"/>
          </a:xfrm>
        </p:spPr>
        <p:txBody>
          <a:bodyPr/>
          <a:lstStyle/>
          <a:p>
            <a:r>
              <a:rPr lang="en-US" sz="3200" dirty="0"/>
              <a:t>How Do I</a:t>
            </a:r>
            <a:br>
              <a:rPr lang="en-US" sz="3200" dirty="0"/>
            </a:br>
            <a:r>
              <a:rPr lang="en-US" sz="3200" dirty="0"/>
              <a:t>Access My Online PSAT/NMSQT</a:t>
            </a:r>
            <a:r>
              <a:rPr lang="en-US" sz="1800" baseline="95000" dirty="0"/>
              <a:t>®</a:t>
            </a:r>
            <a:r>
              <a:rPr lang="en-US" sz="3200" dirty="0"/>
              <a:t> Scores and Reports?</a:t>
            </a:r>
            <a:endParaRPr lang="en-US" dirty="0"/>
          </a:p>
        </p:txBody>
      </p:sp>
      <p:sp>
        <p:nvSpPr>
          <p:cNvPr id="4" name="Content Placeholder 3"/>
          <p:cNvSpPr>
            <a:spLocks noGrp="1"/>
          </p:cNvSpPr>
          <p:nvPr>
            <p:ph idx="14"/>
          </p:nvPr>
        </p:nvSpPr>
        <p:spPr>
          <a:xfrm>
            <a:off x="466611" y="2769415"/>
            <a:ext cx="3901203" cy="1023378"/>
          </a:xfrm>
        </p:spPr>
        <p:txBody>
          <a:bodyPr/>
          <a:lstStyle/>
          <a:p>
            <a:pPr marL="0" lvl="1" indent="0">
              <a:lnSpc>
                <a:spcPct val="100000"/>
              </a:lnSpc>
              <a:buNone/>
            </a:pPr>
            <a:r>
              <a:rPr lang="en-US" dirty="0"/>
              <a:t>Log in to an existing College Board account or create a new one at </a:t>
            </a:r>
            <a:r>
              <a:rPr lang="en-US" b="1" dirty="0">
                <a:solidFill>
                  <a:srgbClr val="009CDE"/>
                </a:solidFill>
                <a:hlinkClick r:id="rId3" tooltip="http://studentscores.collegeboard.org"/>
              </a:rPr>
              <a:t>studentscores.collegeboard.org</a:t>
            </a:r>
            <a:r>
              <a:rPr lang="en-US" b="1" dirty="0"/>
              <a:t>.</a:t>
            </a:r>
          </a:p>
          <a:p>
            <a:endParaRPr lang="en-US" dirty="0"/>
          </a:p>
          <a:p>
            <a:endParaRPr lang="en-US" dirty="0"/>
          </a:p>
        </p:txBody>
      </p:sp>
      <p:pic>
        <p:nvPicPr>
          <p:cNvPr id="7" name="Picture 2" descr="Screen shot from My Online PSAT/NMSQT Scores and Reports. The Sign-up link is circled and an orange arrow points to a pop-up box where the student can enter information to set up an account."/>
          <p:cNvPicPr>
            <a:picLocks noGrp="1" noChangeAspect="1" noChangeArrowheads="1"/>
          </p:cNvPicPr>
          <p:nvPr>
            <p:ph idx="1"/>
          </p:nvPr>
        </p:nvPicPr>
        <p:blipFill>
          <a:blip r:embed="rId4" cstate="email">
            <a:extLst>
              <a:ext uri="{28A0092B-C50C-407E-A947-70E740481C1C}">
                <a14:useLocalDpi xmlns:a14="http://schemas.microsoft.com/office/drawing/2010/main"/>
              </a:ext>
            </a:extLst>
          </a:blip>
          <a:srcRect/>
          <a:stretch>
            <a:fillRect/>
          </a:stretch>
        </p:blipFill>
        <p:spPr bwMode="auto">
          <a:xfrm>
            <a:off x="4761289" y="769262"/>
            <a:ext cx="5725324" cy="3124636"/>
          </a:xfrm>
          <a:prstGeom prst="rect">
            <a:avLst/>
          </a:prstGeom>
          <a:solidFill>
            <a:schemeClr val="bg1"/>
          </a:solidFill>
          <a:ln w="9525" cmpd="sng">
            <a:solidFill>
              <a:schemeClr val="bg1">
                <a:lumMod val="75000"/>
              </a:schemeClr>
            </a:solidFill>
          </a:ln>
          <a:effectLst>
            <a:outerShdw blurRad="50800" dist="38100" dir="2700000" algn="tl" rotWithShape="0">
              <a:srgbClr val="000000">
                <a:alpha val="15000"/>
              </a:srgbClr>
            </a:outerShdw>
          </a:effectLst>
          <a:extLst/>
        </p:spPr>
      </p:pic>
      <p:pic>
        <p:nvPicPr>
          <p:cNvPr id="8" name="Picture 4" descr="Screen shot from My Online PSAT/NMSQT Scores and Reports. The Sign-up link is circled and an orange arrow points to a pop-up box where the student can enter information to set up an account."/>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192850" y="3558332"/>
            <a:ext cx="3229258" cy="2530945"/>
          </a:xfrm>
          <a:prstGeom prst="rect">
            <a:avLst/>
          </a:prstGeom>
          <a:solidFill>
            <a:schemeClr val="bg1"/>
          </a:solidFill>
          <a:ln w="9525" cmpd="sng">
            <a:solidFill>
              <a:schemeClr val="bg1">
                <a:lumMod val="75000"/>
              </a:schemeClr>
            </a:solidFill>
          </a:ln>
          <a:effectLst>
            <a:outerShdw blurRad="50800" dist="38100" dir="2700000" algn="tl" rotWithShape="0">
              <a:srgbClr val="000000">
                <a:alpha val="15000"/>
              </a:srgbClr>
            </a:outerShdw>
          </a:effectLst>
          <a:extLst/>
        </p:spPr>
      </p:pic>
      <p:sp>
        <p:nvSpPr>
          <p:cNvPr id="9" name="Down Arrow 8" descr="Screen shot from My Online PSAT/NMSQT Scores and Reports. The Sign-up link is circled and an orange arrow points to a pop-up box where the student can enter information to set up an account."/>
          <p:cNvSpPr/>
          <p:nvPr/>
        </p:nvSpPr>
        <p:spPr>
          <a:xfrm rot="16200000">
            <a:off x="7359675" y="4076570"/>
            <a:ext cx="646176" cy="878128"/>
          </a:xfrm>
          <a:prstGeom prst="downArrow">
            <a:avLst/>
          </a:prstGeom>
          <a:solidFill>
            <a:srgbClr val="F793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en-US"/>
          </a:p>
        </p:txBody>
      </p:sp>
      <p:sp>
        <p:nvSpPr>
          <p:cNvPr id="10" name="Oval 9" descr="Screen shot from My Online PSAT/NMSQT Scores and Reports. The Sign-up link is circled and an orange arrow points to a pop-up box where the student can enter information to set up an account."/>
          <p:cNvSpPr/>
          <p:nvPr/>
        </p:nvSpPr>
        <p:spPr>
          <a:xfrm>
            <a:off x="5046712" y="2630642"/>
            <a:ext cx="804214" cy="423672"/>
          </a:xfrm>
          <a:prstGeom prst="ellipse">
            <a:avLst/>
          </a:prstGeom>
          <a:noFill/>
          <a:ln w="38100" cmpd="sng">
            <a:solidFill>
              <a:srgbClr val="F793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017ED8CA-143E-8B40-B3C8-0174DDF149EE}" type="slidenum">
              <a:rPr lang="en-US" smtClean="0"/>
              <a:t>12</a:t>
            </a:fld>
            <a:endParaRPr lang="en-US" dirty="0"/>
          </a:p>
        </p:txBody>
      </p:sp>
    </p:spTree>
    <p:extLst>
      <p:ext uri="{BB962C8B-B14F-4D97-AF65-F5344CB8AC3E}">
        <p14:creationId xmlns:p14="http://schemas.microsoft.com/office/powerpoint/2010/main" val="2391974082"/>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6726" y="555809"/>
            <a:ext cx="3741737" cy="2354491"/>
          </a:xfrm>
        </p:spPr>
        <p:txBody>
          <a:bodyPr/>
          <a:lstStyle/>
          <a:p>
            <a:r>
              <a:rPr lang="en-US" sz="3200" dirty="0"/>
              <a:t>How Do I</a:t>
            </a:r>
            <a:br>
              <a:rPr lang="en-US" sz="3200" dirty="0"/>
            </a:br>
            <a:r>
              <a:rPr lang="en-US" sz="3200" dirty="0"/>
              <a:t>Access My Online PSAT/NMSQT</a:t>
            </a:r>
            <a:r>
              <a:rPr lang="en-US" sz="1800" baseline="75000" dirty="0"/>
              <a:t>®</a:t>
            </a:r>
            <a:r>
              <a:rPr lang="en-US" sz="3200" dirty="0"/>
              <a:t> Scores and Reports?</a:t>
            </a:r>
            <a:r>
              <a:rPr lang="en-US" dirty="0"/>
              <a:t> </a:t>
            </a:r>
            <a:r>
              <a:rPr lang="en-US" sz="2000" i="1" dirty="0"/>
              <a:t>(cont.)</a:t>
            </a:r>
            <a:endParaRPr lang="en-US" dirty="0"/>
          </a:p>
        </p:txBody>
      </p:sp>
      <p:sp>
        <p:nvSpPr>
          <p:cNvPr id="4" name="Content Placeholder 3"/>
          <p:cNvSpPr>
            <a:spLocks noGrp="1"/>
          </p:cNvSpPr>
          <p:nvPr>
            <p:ph idx="14"/>
          </p:nvPr>
        </p:nvSpPr>
        <p:spPr>
          <a:xfrm>
            <a:off x="466611" y="3004380"/>
            <a:ext cx="4153458" cy="1946931"/>
          </a:xfrm>
        </p:spPr>
        <p:txBody>
          <a:bodyPr/>
          <a:lstStyle/>
          <a:p>
            <a:pPr marL="342900" indent="-342900">
              <a:lnSpc>
                <a:spcPct val="100000"/>
              </a:lnSpc>
              <a:buAutoNum type="arabicPeriod"/>
            </a:pPr>
            <a:r>
              <a:rPr lang="en-US" dirty="0"/>
              <a:t>Log in to your account.</a:t>
            </a:r>
          </a:p>
          <a:p>
            <a:pPr marL="342900" indent="-342900">
              <a:lnSpc>
                <a:spcPct val="100000"/>
              </a:lnSpc>
              <a:buAutoNum type="arabicPeriod"/>
            </a:pPr>
            <a:r>
              <a:rPr lang="en-US" dirty="0"/>
              <a:t>Select PSAT/NMSQT Scores.</a:t>
            </a:r>
          </a:p>
          <a:p>
            <a:pPr marL="400050" lvl="1" indent="0">
              <a:lnSpc>
                <a:spcPct val="100000"/>
              </a:lnSpc>
              <a:buNone/>
            </a:pPr>
            <a:r>
              <a:rPr lang="en-US" dirty="0"/>
              <a:t>*OR*</a:t>
            </a:r>
          </a:p>
          <a:p>
            <a:pPr marL="342900" indent="-342900">
              <a:lnSpc>
                <a:spcPct val="100000"/>
              </a:lnSpc>
              <a:buFont typeface="Arial" charset="0"/>
              <a:buAutoNum type="arabicPeriod"/>
            </a:pPr>
            <a:r>
              <a:rPr lang="en-US" dirty="0"/>
              <a:t>Use “Missing Scores” to locate scores.</a:t>
            </a:r>
          </a:p>
          <a:p>
            <a:pPr marL="0" indent="0">
              <a:buNone/>
            </a:pPr>
            <a:endParaRPr lang="en-US" dirty="0"/>
          </a:p>
        </p:txBody>
      </p:sp>
      <p:pic>
        <p:nvPicPr>
          <p:cNvPr id="17" name="Picture 2" descr="Screen shot from My Online PSAT/NMSQT Scores and Reports. The Sign-up link is circled and an orange arrow points to a pop-up box where the student can enter information to set up an account."/>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4761289" y="769262"/>
            <a:ext cx="5725324" cy="3124636"/>
          </a:xfrm>
          <a:prstGeom prst="rect">
            <a:avLst/>
          </a:prstGeom>
          <a:solidFill>
            <a:schemeClr val="bg1"/>
          </a:solidFill>
          <a:ln w="9525" cmpd="sng">
            <a:solidFill>
              <a:schemeClr val="bg1">
                <a:lumMod val="75000"/>
              </a:schemeClr>
            </a:solidFill>
          </a:ln>
          <a:effectLst>
            <a:outerShdw blurRad="50800" dist="38100" dir="2700000" algn="tl" rotWithShape="0">
              <a:srgbClr val="000000">
                <a:alpha val="15000"/>
              </a:srgbClr>
            </a:outerShdw>
          </a:effectLst>
          <a:extLst/>
        </p:spPr>
      </p:pic>
      <p:grpSp>
        <p:nvGrpSpPr>
          <p:cNvPr id="2" name="Group 1" descr="Screen shot from My Online PSAT/NMSQT Scores and Reports. The Sign-up link is circled and an orange arrow points to a pop-up box where the student can enter information to set up an account."/>
          <p:cNvGrpSpPr/>
          <p:nvPr/>
        </p:nvGrpSpPr>
        <p:grpSpPr>
          <a:xfrm>
            <a:off x="6918619" y="3076128"/>
            <a:ext cx="4143376" cy="2139176"/>
            <a:chOff x="6918619" y="3076128"/>
            <a:chExt cx="4143376" cy="2139176"/>
          </a:xfrm>
        </p:grpSpPr>
        <p:pic>
          <p:nvPicPr>
            <p:cNvPr id="8" name="Picture 2" descr="Screen shot from My Online PSAT/NMSQT Scores and Reports. An orange arrow points to a “Missing Scores” button. "/>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18620" y="3076128"/>
              <a:ext cx="4143375" cy="1535151"/>
            </a:xfrm>
            <a:prstGeom prst="rect">
              <a:avLst/>
            </a:prstGeom>
            <a:solidFill>
              <a:schemeClr val="bg1"/>
            </a:solidFill>
            <a:ln w="9525" cmpd="sng">
              <a:solidFill>
                <a:schemeClr val="bg1">
                  <a:lumMod val="75000"/>
                </a:schemeClr>
              </a:solidFill>
            </a:ln>
            <a:effectLst>
              <a:outerShdw blurRad="50800" dist="38100" dir="2700000" algn="tl" rotWithShape="0">
                <a:srgbClr val="000000">
                  <a:alpha val="15000"/>
                </a:srgbClr>
              </a:outerShdw>
            </a:effectLst>
            <a:extLst/>
          </p:spPr>
        </p:pic>
        <p:pic>
          <p:nvPicPr>
            <p:cNvPr id="9" name="Picture 2" descr="Screen shot from My Online PSAT/NMSQT Scores and Reports. An orange arrow points to a “Missing Scores” button. "/>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6918619" y="4611279"/>
              <a:ext cx="4143375" cy="604025"/>
            </a:xfrm>
            <a:prstGeom prst="rect">
              <a:avLst/>
            </a:prstGeom>
            <a:solidFill>
              <a:schemeClr val="bg1"/>
            </a:solidFill>
            <a:ln w="9525" cmpd="sng">
              <a:solidFill>
                <a:schemeClr val="bg1">
                  <a:lumMod val="75000"/>
                </a:schemeClr>
              </a:solidFill>
            </a:ln>
            <a:effectLst>
              <a:outerShdw blurRad="50800" dist="38100" dir="2700000" algn="tl" rotWithShape="0">
                <a:srgbClr val="000000">
                  <a:alpha val="15000"/>
                </a:srgbClr>
              </a:outerShdw>
            </a:effectLst>
            <a:extLst/>
          </p:spPr>
        </p:pic>
      </p:grpSp>
      <p:sp>
        <p:nvSpPr>
          <p:cNvPr id="10" name="Right Arrow 9" descr="Screen shot from My Online PSAT/NMSQT Scores and Reports. An orange arrow points to a “Missing Scores” button. "/>
          <p:cNvSpPr/>
          <p:nvPr/>
        </p:nvSpPr>
        <p:spPr>
          <a:xfrm>
            <a:off x="6031342" y="4682051"/>
            <a:ext cx="792480" cy="707136"/>
          </a:xfrm>
          <a:prstGeom prst="rightArrow">
            <a:avLst/>
          </a:prstGeom>
          <a:solidFill>
            <a:srgbClr val="F793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descr="Screen shot from My Online PSAT/NMSQT Scores and Reports. An orange arrow points to a “Missing Scores” button. "/>
          <p:cNvSpPr/>
          <p:nvPr/>
        </p:nvSpPr>
        <p:spPr>
          <a:xfrm>
            <a:off x="6967465" y="4922004"/>
            <a:ext cx="1014153" cy="263993"/>
          </a:xfrm>
          <a:prstGeom prst="ellipse">
            <a:avLst/>
          </a:prstGeom>
          <a:noFill/>
          <a:ln w="38100" cmpd="sng">
            <a:solidFill>
              <a:srgbClr val="F793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017ED8CA-143E-8B40-B3C8-0174DDF149EE}" type="slidenum">
              <a:rPr lang="en-US" smtClean="0"/>
              <a:t>13</a:t>
            </a:fld>
            <a:endParaRPr lang="en-US" dirty="0"/>
          </a:p>
        </p:txBody>
      </p:sp>
    </p:spTree>
    <p:extLst>
      <p:ext uri="{BB962C8B-B14F-4D97-AF65-F5344CB8AC3E}">
        <p14:creationId xmlns:p14="http://schemas.microsoft.com/office/powerpoint/2010/main" val="1036404435"/>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nzCSIilL3WQ">
            <a:hlinkClick r:id="" action="ppaction://media"/>
          </p:cNvPr>
          <p:cNvPicPr>
            <a:picLocks noRot="1" noChangeAspect="1"/>
          </p:cNvPicPr>
          <p:nvPr>
            <a:videoFile r:link="rId1"/>
          </p:nvPr>
        </p:nvPicPr>
        <p:blipFill>
          <a:blip r:embed="rId4"/>
          <a:stretch>
            <a:fillRect/>
          </a:stretch>
        </p:blipFill>
        <p:spPr>
          <a:xfrm>
            <a:off x="1794510" y="880110"/>
            <a:ext cx="8755380" cy="5632133"/>
          </a:xfrm>
          <a:prstGeom prst="rect">
            <a:avLst/>
          </a:prstGeom>
        </p:spPr>
      </p:pic>
    </p:spTree>
    <p:extLst>
      <p:ext uri="{BB962C8B-B14F-4D97-AF65-F5344CB8AC3E}">
        <p14:creationId xmlns:p14="http://schemas.microsoft.com/office/powerpoint/2010/main" val="816164546"/>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6726" y="555809"/>
            <a:ext cx="3741737" cy="1476302"/>
          </a:xfrm>
        </p:spPr>
        <p:txBody>
          <a:bodyPr/>
          <a:lstStyle/>
          <a:p>
            <a:r>
              <a:rPr lang="en-US" sz="3200" dirty="0"/>
              <a:t>How Can I</a:t>
            </a:r>
            <a:br>
              <a:rPr lang="en-US" sz="3200" dirty="0"/>
            </a:br>
            <a:r>
              <a:rPr lang="en-US" sz="3200" dirty="0"/>
              <a:t>Improve My Academic Skills?</a:t>
            </a:r>
          </a:p>
        </p:txBody>
      </p:sp>
      <p:sp>
        <p:nvSpPr>
          <p:cNvPr id="5" name="Text Placeholder 4"/>
          <p:cNvSpPr>
            <a:spLocks noGrp="1"/>
          </p:cNvSpPr>
          <p:nvPr>
            <p:ph type="body" sz="quarter" idx="13"/>
          </p:nvPr>
        </p:nvSpPr>
        <p:spPr>
          <a:xfrm>
            <a:off x="466052" y="1957367"/>
            <a:ext cx="3453343" cy="1215717"/>
          </a:xfrm>
        </p:spPr>
        <p:txBody>
          <a:bodyPr/>
          <a:lstStyle/>
          <a:p>
            <a:pPr>
              <a:lnSpc>
                <a:spcPct val="100000"/>
              </a:lnSpc>
            </a:pPr>
            <a:r>
              <a:rPr lang="en-US" dirty="0"/>
              <a:t>Skills </a:t>
            </a:r>
            <a:r>
              <a:rPr lang="en-US" dirty="0" err="1"/>
              <a:t>Insight</a:t>
            </a:r>
            <a:r>
              <a:rPr lang="en-US" sz="1000" baseline="80000" dirty="0" err="1"/>
              <a:t>TM</a:t>
            </a:r>
            <a:r>
              <a:rPr lang="en-US" dirty="0"/>
              <a:t> informs you about what you are already likely able to do, and how you can improve your skills.</a:t>
            </a:r>
          </a:p>
        </p:txBody>
      </p:sp>
      <p:pic>
        <p:nvPicPr>
          <p:cNvPr id="7" name="Picture 6" descr=" Screen shot from My Online PSAT/NMSQT Scores and Reports that shows the Skills Insight section of the report, which gives students more information about the knowledge and skills they have demonstrated, and the knowledge and skills on which they should focus for growth."/>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73478" y="766994"/>
            <a:ext cx="5995136" cy="5262067"/>
          </a:xfrm>
          <a:prstGeom prst="rect">
            <a:avLst/>
          </a:prstGeom>
          <a:solidFill>
            <a:schemeClr val="bg1"/>
          </a:solidFill>
          <a:ln w="9525" cmpd="sng">
            <a:solidFill>
              <a:schemeClr val="bg1">
                <a:lumMod val="75000"/>
              </a:schemeClr>
            </a:solidFill>
          </a:ln>
          <a:effectLst>
            <a:outerShdw blurRad="50800" dist="38100" dir="2700000" algn="tl" rotWithShape="0">
              <a:srgbClr val="000000">
                <a:alpha val="15000"/>
              </a:srgbClr>
            </a:outerShdw>
          </a:effectLst>
        </p:spPr>
      </p:pic>
      <p:sp>
        <p:nvSpPr>
          <p:cNvPr id="3" name="Slide Number Placeholder 2"/>
          <p:cNvSpPr>
            <a:spLocks noGrp="1"/>
          </p:cNvSpPr>
          <p:nvPr>
            <p:ph type="sldNum" sz="quarter" idx="12"/>
          </p:nvPr>
        </p:nvSpPr>
        <p:spPr/>
        <p:txBody>
          <a:bodyPr/>
          <a:lstStyle/>
          <a:p>
            <a:fld id="{017ED8CA-143E-8B40-B3C8-0174DDF149EE}" type="slidenum">
              <a:rPr lang="en-US" smtClean="0"/>
              <a:t>15</a:t>
            </a:fld>
            <a:endParaRPr lang="en-US" dirty="0"/>
          </a:p>
        </p:txBody>
      </p:sp>
    </p:spTree>
    <p:extLst>
      <p:ext uri="{BB962C8B-B14F-4D97-AF65-F5344CB8AC3E}">
        <p14:creationId xmlns:p14="http://schemas.microsoft.com/office/powerpoint/2010/main" val="3409298606"/>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6726" y="555809"/>
            <a:ext cx="3960003" cy="1024896"/>
          </a:xfrm>
        </p:spPr>
        <p:txBody>
          <a:bodyPr/>
          <a:lstStyle/>
          <a:p>
            <a:r>
              <a:rPr lang="en-US" sz="3200" dirty="0"/>
              <a:t>What Can I Learn from My Answers?</a:t>
            </a:r>
          </a:p>
        </p:txBody>
      </p:sp>
      <p:sp>
        <p:nvSpPr>
          <p:cNvPr id="5" name="Text Placeholder 4"/>
          <p:cNvSpPr>
            <a:spLocks noGrp="1"/>
          </p:cNvSpPr>
          <p:nvPr>
            <p:ph type="body" sz="quarter" idx="13"/>
          </p:nvPr>
        </p:nvSpPr>
        <p:spPr>
          <a:xfrm>
            <a:off x="466725" y="1513185"/>
            <a:ext cx="3741738" cy="969496"/>
          </a:xfrm>
        </p:spPr>
        <p:txBody>
          <a:bodyPr/>
          <a:lstStyle/>
          <a:p>
            <a:pPr>
              <a:lnSpc>
                <a:spcPct val="100000"/>
              </a:lnSpc>
            </a:pPr>
            <a:r>
              <a:rPr lang="en-US" dirty="0"/>
              <a:t>See the actual questions, answer choices, and the</a:t>
            </a:r>
            <a:br>
              <a:rPr lang="en-US" dirty="0"/>
            </a:br>
            <a:r>
              <a:rPr lang="en-US" dirty="0"/>
              <a:t>answer selected.</a:t>
            </a:r>
          </a:p>
        </p:txBody>
      </p:sp>
      <p:sp>
        <p:nvSpPr>
          <p:cNvPr id="4" name="Content Placeholder 3"/>
          <p:cNvSpPr>
            <a:spLocks noGrp="1"/>
          </p:cNvSpPr>
          <p:nvPr>
            <p:ph idx="14"/>
          </p:nvPr>
        </p:nvSpPr>
        <p:spPr>
          <a:xfrm>
            <a:off x="466611" y="2509536"/>
            <a:ext cx="3741179" cy="3507166"/>
          </a:xfrm>
        </p:spPr>
        <p:txBody>
          <a:bodyPr/>
          <a:lstStyle/>
          <a:p>
            <a:pPr marL="0" indent="0">
              <a:buNone/>
            </a:pPr>
            <a:r>
              <a:rPr lang="en-US" dirty="0"/>
              <a:t>Look at the online score report and consider the following:</a:t>
            </a:r>
          </a:p>
          <a:p>
            <a:pPr>
              <a:lnSpc>
                <a:spcPct val="100000"/>
              </a:lnSpc>
              <a:spcBef>
                <a:spcPts val="1600"/>
              </a:spcBef>
            </a:pPr>
            <a:r>
              <a:rPr lang="en-US" dirty="0"/>
              <a:t>Identify the questions answered incorrectly.</a:t>
            </a:r>
          </a:p>
          <a:p>
            <a:pPr>
              <a:lnSpc>
                <a:spcPct val="100000"/>
              </a:lnSpc>
              <a:spcBef>
                <a:spcPts val="1600"/>
              </a:spcBef>
            </a:pPr>
            <a:r>
              <a:rPr lang="en-US" dirty="0"/>
              <a:t>Find the correct answer and read the answer explanation.</a:t>
            </a:r>
          </a:p>
          <a:p>
            <a:pPr>
              <a:lnSpc>
                <a:spcPct val="100000"/>
              </a:lnSpc>
              <a:spcBef>
                <a:spcPts val="1600"/>
              </a:spcBef>
            </a:pPr>
            <a:r>
              <a:rPr lang="en-US" dirty="0"/>
              <a:t>Explain why the error was made.</a:t>
            </a:r>
          </a:p>
          <a:p>
            <a:pPr>
              <a:lnSpc>
                <a:spcPct val="100000"/>
              </a:lnSpc>
              <a:spcBef>
                <a:spcPts val="1600"/>
              </a:spcBef>
            </a:pPr>
            <a:r>
              <a:rPr lang="en-US" dirty="0"/>
              <a:t>Ask questions about answer explanations that are not clear.</a:t>
            </a:r>
          </a:p>
        </p:txBody>
      </p:sp>
      <p:pic>
        <p:nvPicPr>
          <p:cNvPr id="8" name="Picture 2" descr=" Screen shot from My Online PSAT/NMSQT Scores and Reports that shows the Test Questions seciton of the Score Report."/>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4782896" y="763858"/>
            <a:ext cx="4893763" cy="5252844"/>
          </a:xfrm>
          <a:prstGeom prst="rect">
            <a:avLst/>
          </a:prstGeom>
          <a:solidFill>
            <a:schemeClr val="bg1"/>
          </a:solidFill>
          <a:ln w="9525" cmpd="sng">
            <a:solidFill>
              <a:schemeClr val="bg1">
                <a:lumMod val="75000"/>
              </a:schemeClr>
            </a:solidFill>
          </a:ln>
          <a:effectLst>
            <a:outerShdw blurRad="50800" dist="38100" dir="2700000" algn="tl" rotWithShape="0">
              <a:srgbClr val="000000">
                <a:alpha val="15000"/>
              </a:srgbClr>
            </a:outerShdw>
          </a:effectLst>
          <a:extLst/>
        </p:spPr>
      </p:pic>
      <p:sp>
        <p:nvSpPr>
          <p:cNvPr id="3" name="Slide Number Placeholder 2"/>
          <p:cNvSpPr>
            <a:spLocks noGrp="1"/>
          </p:cNvSpPr>
          <p:nvPr>
            <p:ph type="sldNum" sz="quarter" idx="12"/>
          </p:nvPr>
        </p:nvSpPr>
        <p:spPr/>
        <p:txBody>
          <a:bodyPr/>
          <a:lstStyle/>
          <a:p>
            <a:fld id="{017ED8CA-143E-8B40-B3C8-0174DDF149EE}" type="slidenum">
              <a:rPr lang="en-US" smtClean="0"/>
              <a:t>16</a:t>
            </a:fld>
            <a:endParaRPr lang="en-US" dirty="0"/>
          </a:p>
        </p:txBody>
      </p:sp>
    </p:spTree>
    <p:extLst>
      <p:ext uri="{BB962C8B-B14F-4D97-AF65-F5344CB8AC3E}">
        <p14:creationId xmlns:p14="http://schemas.microsoft.com/office/powerpoint/2010/main" val="3106018070"/>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17ED8CA-143E-8B40-B3C8-0174DDF149EE}" type="slidenum">
              <a:rPr lang="en-US" smtClean="0"/>
              <a:t>17</a:t>
            </a:fld>
            <a:endParaRPr lang="en-US" dirty="0"/>
          </a:p>
        </p:txBody>
      </p:sp>
      <p:sp>
        <p:nvSpPr>
          <p:cNvPr id="4" name="Content Placeholder 3"/>
          <p:cNvSpPr>
            <a:spLocks noGrp="1"/>
          </p:cNvSpPr>
          <p:nvPr>
            <p:ph idx="14"/>
          </p:nvPr>
        </p:nvSpPr>
        <p:spPr>
          <a:xfrm>
            <a:off x="466611" y="2616231"/>
            <a:ext cx="3898464" cy="3059351"/>
          </a:xfrm>
        </p:spPr>
        <p:txBody>
          <a:bodyPr/>
          <a:lstStyle/>
          <a:p>
            <a:pPr marL="0" indent="0">
              <a:lnSpc>
                <a:spcPct val="100000"/>
              </a:lnSpc>
              <a:buNone/>
            </a:pPr>
            <a:r>
              <a:rPr lang="en-US" dirty="0"/>
              <a:t>Look at the types of questions answered incorrectly and skipped and consider the following:</a:t>
            </a:r>
          </a:p>
          <a:p>
            <a:pPr>
              <a:lnSpc>
                <a:spcPct val="100000"/>
              </a:lnSpc>
            </a:pPr>
            <a:r>
              <a:rPr lang="en-US" dirty="0"/>
              <a:t>Identify the level of difficulty. How many questions did I miss at each level?</a:t>
            </a:r>
          </a:p>
          <a:p>
            <a:pPr>
              <a:lnSpc>
                <a:spcPct val="100000"/>
              </a:lnSpc>
            </a:pPr>
            <a:r>
              <a:rPr lang="en-US" dirty="0"/>
              <a:t>Was I more likely to skip questions associated with any subscore or cross-test score?</a:t>
            </a:r>
          </a:p>
          <a:p>
            <a:pPr>
              <a:lnSpc>
                <a:spcPct val="100000"/>
              </a:lnSpc>
            </a:pPr>
            <a:r>
              <a:rPr lang="en-US" dirty="0"/>
              <a:t>What inferences can I make about areas for improvement based on</a:t>
            </a:r>
            <a:br>
              <a:rPr lang="en-US" dirty="0"/>
            </a:br>
            <a:r>
              <a:rPr lang="en-US" dirty="0"/>
              <a:t>the types of questions I missed</a:t>
            </a:r>
            <a:br>
              <a:rPr lang="en-US" dirty="0"/>
            </a:br>
            <a:r>
              <a:rPr lang="en-US" dirty="0"/>
              <a:t>and skipped?</a:t>
            </a:r>
          </a:p>
          <a:p>
            <a:endParaRPr lang="en-US" dirty="0"/>
          </a:p>
        </p:txBody>
      </p:sp>
      <p:sp>
        <p:nvSpPr>
          <p:cNvPr id="5" name="Text Placeholder 4"/>
          <p:cNvSpPr>
            <a:spLocks noGrp="1"/>
          </p:cNvSpPr>
          <p:nvPr>
            <p:ph type="body" sz="quarter" idx="13"/>
          </p:nvPr>
        </p:nvSpPr>
        <p:spPr>
          <a:xfrm>
            <a:off x="466726" y="1740569"/>
            <a:ext cx="3741738" cy="969496"/>
          </a:xfrm>
        </p:spPr>
        <p:txBody>
          <a:bodyPr/>
          <a:lstStyle/>
          <a:p>
            <a:pPr>
              <a:lnSpc>
                <a:spcPct val="100000"/>
              </a:lnSpc>
            </a:pPr>
            <a:r>
              <a:rPr lang="en-US" dirty="0"/>
              <a:t>Check the level of difficulty of each question and the related subscores and cross-test scores.</a:t>
            </a:r>
          </a:p>
        </p:txBody>
      </p:sp>
      <p:sp>
        <p:nvSpPr>
          <p:cNvPr id="6" name="Title 5"/>
          <p:cNvSpPr>
            <a:spLocks noGrp="1"/>
          </p:cNvSpPr>
          <p:nvPr>
            <p:ph type="title"/>
          </p:nvPr>
        </p:nvSpPr>
        <p:spPr>
          <a:xfrm>
            <a:off x="466726" y="555809"/>
            <a:ext cx="3898349" cy="1250599"/>
          </a:xfrm>
        </p:spPr>
        <p:txBody>
          <a:bodyPr/>
          <a:lstStyle/>
          <a:p>
            <a:r>
              <a:rPr lang="en-US" sz="3200" dirty="0"/>
              <a:t>What Can I Learn from My Answers?</a:t>
            </a:r>
            <a:r>
              <a:rPr lang="en-US" dirty="0"/>
              <a:t> </a:t>
            </a:r>
            <a:r>
              <a:rPr lang="en-US" sz="1600" i="1" dirty="0"/>
              <a:t>(cont.)</a:t>
            </a:r>
            <a:endParaRPr lang="en-US" sz="1600" dirty="0"/>
          </a:p>
        </p:txBody>
      </p:sp>
      <p:pic>
        <p:nvPicPr>
          <p:cNvPr id="8" name="Content Placeholder 7" descr="Screen shot from My Online PSAT/NMSQT Scores and Reports that shows the Test Questions seciton of the Score Report."/>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830471" y="765361"/>
            <a:ext cx="4597291" cy="5428257"/>
          </a:xfrm>
          <a:prstGeom prst="rect">
            <a:avLst/>
          </a:prstGeom>
          <a:solidFill>
            <a:schemeClr val="bg1"/>
          </a:solidFill>
          <a:ln w="9525" cmpd="sng">
            <a:solidFill>
              <a:schemeClr val="bg1">
                <a:lumMod val="75000"/>
              </a:schemeClr>
            </a:solidFill>
          </a:ln>
          <a:effectLst>
            <a:outerShdw blurRad="50800" dist="38100" dir="2700000" algn="tl" rotWithShape="0">
              <a:srgbClr val="000000">
                <a:alpha val="15000"/>
              </a:srgbClr>
            </a:outerShdw>
          </a:effectLst>
        </p:spPr>
      </p:pic>
    </p:spTree>
    <p:extLst>
      <p:ext uri="{BB962C8B-B14F-4D97-AF65-F5344CB8AC3E}">
        <p14:creationId xmlns:p14="http://schemas.microsoft.com/office/powerpoint/2010/main" val="1194236032"/>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17ED8CA-143E-8B40-B3C8-0174DDF149EE}" type="slidenum">
              <a:rPr lang="en-US" smtClean="0"/>
              <a:t>18</a:t>
            </a:fld>
            <a:endParaRPr lang="en-US" dirty="0"/>
          </a:p>
        </p:txBody>
      </p:sp>
      <p:sp>
        <p:nvSpPr>
          <p:cNvPr id="4" name="Content Placeholder 3"/>
          <p:cNvSpPr>
            <a:spLocks noGrp="1"/>
          </p:cNvSpPr>
          <p:nvPr>
            <p:ph idx="14"/>
          </p:nvPr>
        </p:nvSpPr>
        <p:spPr>
          <a:xfrm>
            <a:off x="466611" y="2494801"/>
            <a:ext cx="3741179" cy="3433300"/>
          </a:xfrm>
        </p:spPr>
        <p:txBody>
          <a:bodyPr/>
          <a:lstStyle/>
          <a:p>
            <a:pPr>
              <a:lnSpc>
                <a:spcPct val="100000"/>
              </a:lnSpc>
            </a:pPr>
            <a:r>
              <a:rPr lang="en-US" dirty="0"/>
              <a:t>College Board research shows that students who score a 3 or higher on an AP Exam typically experience greater academic success in college and are more likely to earn a college degree on time than non-AP students.</a:t>
            </a:r>
          </a:p>
        </p:txBody>
      </p:sp>
      <p:sp>
        <p:nvSpPr>
          <p:cNvPr id="5" name="Text Placeholder 4"/>
          <p:cNvSpPr>
            <a:spLocks noGrp="1"/>
          </p:cNvSpPr>
          <p:nvPr>
            <p:ph type="body" sz="quarter" idx="13"/>
          </p:nvPr>
        </p:nvSpPr>
        <p:spPr>
          <a:xfrm>
            <a:off x="466725" y="1525305"/>
            <a:ext cx="3741738" cy="969496"/>
          </a:xfrm>
        </p:spPr>
        <p:txBody>
          <a:bodyPr/>
          <a:lstStyle/>
          <a:p>
            <a:pPr>
              <a:lnSpc>
                <a:spcPct val="100000"/>
              </a:lnSpc>
            </a:pPr>
            <a:r>
              <a:rPr lang="en-US" dirty="0"/>
              <a:t>AP Potential uses scores from the PSAT/NMSQT</a:t>
            </a:r>
            <a:r>
              <a:rPr lang="en-US" sz="1000" baseline="80000" dirty="0"/>
              <a:t>®</a:t>
            </a:r>
            <a:r>
              <a:rPr lang="en-US" dirty="0"/>
              <a:t> to provide predictions for 21 AP</a:t>
            </a:r>
            <a:r>
              <a:rPr lang="en-US" sz="1000" baseline="80000" dirty="0"/>
              <a:t>®</a:t>
            </a:r>
            <a:r>
              <a:rPr lang="en-US" dirty="0"/>
              <a:t> Exams.</a:t>
            </a:r>
          </a:p>
        </p:txBody>
      </p:sp>
      <p:sp>
        <p:nvSpPr>
          <p:cNvPr id="6" name="Title 5"/>
          <p:cNvSpPr>
            <a:spLocks noGrp="1"/>
          </p:cNvSpPr>
          <p:nvPr>
            <p:ph type="title"/>
          </p:nvPr>
        </p:nvSpPr>
        <p:spPr>
          <a:xfrm>
            <a:off x="466726" y="555809"/>
            <a:ext cx="3741737" cy="1033103"/>
          </a:xfrm>
        </p:spPr>
        <p:txBody>
          <a:bodyPr/>
          <a:lstStyle/>
          <a:p>
            <a:r>
              <a:rPr lang="en-US" sz="3200" dirty="0"/>
              <a:t>What Is My</a:t>
            </a:r>
            <a:br>
              <a:rPr lang="en-US" sz="3200" dirty="0"/>
            </a:br>
            <a:r>
              <a:rPr lang="en-US" sz="3200" dirty="0"/>
              <a:t>AP Potential</a:t>
            </a:r>
            <a:r>
              <a:rPr lang="en-US" sz="1600" baseline="100000" dirty="0"/>
              <a:t>™</a:t>
            </a:r>
            <a:r>
              <a:rPr lang="en-US" sz="3200" dirty="0"/>
              <a:t>?</a:t>
            </a:r>
          </a:p>
        </p:txBody>
      </p:sp>
      <p:pic>
        <p:nvPicPr>
          <p:cNvPr id="7" name="Content Placeholder 6" descr="Screen shot from My Online PSAT/NMSQT Scores and Reports that shows the AP Potential section of the report, which provides information about the Advanced Placement courses in which students are likely to be successful based on their PSAT 8/9 scores. "/>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135739" y="769262"/>
            <a:ext cx="4162425" cy="5086350"/>
          </a:xfrm>
          <a:prstGeom prst="rect">
            <a:avLst/>
          </a:prstGeom>
          <a:solidFill>
            <a:schemeClr val="bg1"/>
          </a:solidFill>
          <a:ln w="9525" cmpd="sng">
            <a:solidFill>
              <a:schemeClr val="bg1">
                <a:lumMod val="75000"/>
              </a:schemeClr>
            </a:solidFill>
          </a:ln>
          <a:effectLst>
            <a:outerShdw blurRad="50800" dist="38100" dir="2700000" algn="tl" rotWithShape="0">
              <a:srgbClr val="000000">
                <a:alpha val="15000"/>
              </a:srgbClr>
            </a:outerShdw>
          </a:effectLst>
        </p:spPr>
      </p:pic>
    </p:spTree>
    <p:extLst>
      <p:ext uri="{BB962C8B-B14F-4D97-AF65-F5344CB8AC3E}">
        <p14:creationId xmlns:p14="http://schemas.microsoft.com/office/powerpoint/2010/main" val="1304765386"/>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08857" y="2040822"/>
            <a:ext cx="4026623" cy="1301895"/>
          </a:xfrm>
          <a:prstGeom prst="rect">
            <a:avLst/>
          </a:prstGeom>
        </p:spPr>
        <p:txBody>
          <a:bodyPr/>
          <a:lstStyle/>
          <a:p>
            <a:r>
              <a:rPr lang="en-US" dirty="0"/>
              <a:t>What Are My Next Steps?</a:t>
            </a:r>
          </a:p>
        </p:txBody>
      </p:sp>
      <p:sp>
        <p:nvSpPr>
          <p:cNvPr id="8" name="Text Placeholder 7"/>
          <p:cNvSpPr>
            <a:spLocks noGrp="1"/>
          </p:cNvSpPr>
          <p:nvPr>
            <p:ph type="body" sz="quarter" idx="10"/>
          </p:nvPr>
        </p:nvSpPr>
        <p:spPr>
          <a:xfrm>
            <a:off x="1309084" y="3347862"/>
            <a:ext cx="4488034" cy="2364750"/>
          </a:xfrm>
        </p:spPr>
        <p:txBody>
          <a:bodyPr/>
          <a:lstStyle/>
          <a:p>
            <a:pPr marL="285750" indent="-285750">
              <a:spcBef>
                <a:spcPts val="800"/>
              </a:spcBef>
              <a:buFont typeface="Arial" panose="020B0604020202020204" pitchFamily="34" charset="0"/>
              <a:buChar char="•"/>
            </a:pPr>
            <a:r>
              <a:rPr lang="en-US" sz="1600" dirty="0"/>
              <a:t>Continue to take challenging courses in high school</a:t>
            </a:r>
          </a:p>
          <a:p>
            <a:pPr marL="285750" indent="-285750">
              <a:spcBef>
                <a:spcPts val="800"/>
              </a:spcBef>
              <a:buFont typeface="Arial" panose="020B0604020202020204" pitchFamily="34" charset="0"/>
              <a:buChar char="•"/>
            </a:pPr>
            <a:r>
              <a:rPr lang="en-US" sz="1600" dirty="0"/>
              <a:t>Link scores with Khan Academy</a:t>
            </a:r>
            <a:r>
              <a:rPr lang="en-US" sz="1000" baseline="95000" dirty="0"/>
              <a:t>®</a:t>
            </a:r>
          </a:p>
          <a:p>
            <a:pPr marL="285750" indent="-285750">
              <a:spcBef>
                <a:spcPts val="800"/>
              </a:spcBef>
              <a:buFont typeface="Arial" panose="020B0604020202020204" pitchFamily="34" charset="0"/>
              <a:buChar char="•"/>
            </a:pPr>
            <a:r>
              <a:rPr lang="en-US" sz="1600" dirty="0"/>
              <a:t>Set up a practice plan and stick to it</a:t>
            </a:r>
          </a:p>
          <a:p>
            <a:pPr marL="285750" indent="-285750">
              <a:spcBef>
                <a:spcPts val="800"/>
              </a:spcBef>
              <a:buFont typeface="Arial" panose="020B0604020202020204" pitchFamily="34" charset="0"/>
              <a:buChar char="•"/>
            </a:pPr>
            <a:r>
              <a:rPr lang="en-US" sz="1600" dirty="0"/>
              <a:t>Register for the SAT</a:t>
            </a:r>
            <a:r>
              <a:rPr lang="en-US" sz="1000" baseline="80000" dirty="0"/>
              <a:t>®</a:t>
            </a:r>
          </a:p>
          <a:p>
            <a:pPr marL="285750" indent="-285750">
              <a:spcBef>
                <a:spcPts val="800"/>
              </a:spcBef>
              <a:buFont typeface="Arial" panose="020B0604020202020204" pitchFamily="34" charset="0"/>
              <a:buChar char="•"/>
            </a:pPr>
            <a:r>
              <a:rPr lang="en-US" sz="1600" dirty="0"/>
              <a:t>Utilize other resources to research and prepare for college</a:t>
            </a:r>
          </a:p>
        </p:txBody>
      </p:sp>
    </p:spTree>
    <p:extLst>
      <p:ext uri="{BB962C8B-B14F-4D97-AF65-F5344CB8AC3E}">
        <p14:creationId xmlns:p14="http://schemas.microsoft.com/office/powerpoint/2010/main" val="3852432665"/>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6726" y="555809"/>
            <a:ext cx="3741737" cy="1024896"/>
          </a:xfrm>
        </p:spPr>
        <p:txBody>
          <a:bodyPr/>
          <a:lstStyle/>
          <a:p>
            <a:r>
              <a:rPr lang="en-US" sz="3200" dirty="0"/>
              <a:t>Get to Know the PSAT/NMSQT</a:t>
            </a:r>
            <a:r>
              <a:rPr lang="en-US" sz="1700" baseline="100000" dirty="0"/>
              <a:t>®</a:t>
            </a:r>
          </a:p>
        </p:txBody>
      </p:sp>
      <p:pic>
        <p:nvPicPr>
          <p:cNvPr id="2" name="Picture 1" descr="Decorative"/>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466726" y="2155821"/>
            <a:ext cx="3741737" cy="3881489"/>
          </a:xfrm>
          <a:prstGeom prst="rect">
            <a:avLst/>
          </a:prstGeom>
        </p:spPr>
      </p:pic>
      <p:sp>
        <p:nvSpPr>
          <p:cNvPr id="10" name="Content Placeholder 9"/>
          <p:cNvSpPr>
            <a:spLocks noGrp="1"/>
          </p:cNvSpPr>
          <p:nvPr>
            <p:ph idx="1"/>
          </p:nvPr>
        </p:nvSpPr>
        <p:spPr>
          <a:xfrm>
            <a:off x="4773478" y="555809"/>
            <a:ext cx="6656265" cy="5372292"/>
          </a:xfrm>
        </p:spPr>
        <p:txBody>
          <a:bodyPr/>
          <a:lstStyle/>
          <a:p>
            <a:pPr>
              <a:lnSpc>
                <a:spcPct val="100000"/>
              </a:lnSpc>
              <a:spcBef>
                <a:spcPts val="1600"/>
              </a:spcBef>
            </a:pPr>
            <a:r>
              <a:rPr lang="en-US" dirty="0"/>
              <a:t>The PSAT/NMSQT is highly relevant to your future success because it focuses on the skills and knowledge at the heart of your education.</a:t>
            </a:r>
            <a:br>
              <a:rPr lang="en-US" dirty="0"/>
            </a:br>
            <a:r>
              <a:rPr lang="en-US" dirty="0"/>
              <a:t>It measures:</a:t>
            </a:r>
          </a:p>
          <a:p>
            <a:pPr lvl="1">
              <a:lnSpc>
                <a:spcPct val="100000"/>
              </a:lnSpc>
              <a:spcBef>
                <a:spcPts val="1600"/>
              </a:spcBef>
            </a:pPr>
            <a:r>
              <a:rPr lang="en-US" dirty="0"/>
              <a:t>What you learn in high school</a:t>
            </a:r>
          </a:p>
          <a:p>
            <a:pPr lvl="1">
              <a:lnSpc>
                <a:spcPct val="100000"/>
              </a:lnSpc>
              <a:spcBef>
                <a:spcPts val="1600"/>
              </a:spcBef>
            </a:pPr>
            <a:r>
              <a:rPr lang="en-US" dirty="0"/>
              <a:t>What you need to succeed in college</a:t>
            </a:r>
          </a:p>
          <a:p>
            <a:pPr>
              <a:lnSpc>
                <a:spcPct val="100000"/>
              </a:lnSpc>
              <a:spcBef>
                <a:spcPts val="1600"/>
              </a:spcBef>
            </a:pPr>
            <a:r>
              <a:rPr lang="en-US" dirty="0"/>
              <a:t>The PSAT/NMSQT measures reading, writing and language, and math skills developed over many years. </a:t>
            </a:r>
          </a:p>
          <a:p>
            <a:pPr>
              <a:lnSpc>
                <a:spcPct val="100000"/>
              </a:lnSpc>
              <a:spcBef>
                <a:spcPts val="1600"/>
              </a:spcBef>
            </a:pPr>
            <a:r>
              <a:rPr lang="en-US" dirty="0"/>
              <a:t>The PSAT/NMSQT does not ask for facts from literature, history, or science, or for recall of math formulas, because it measures your reasoning and critical thinking skills.</a:t>
            </a:r>
          </a:p>
          <a:p>
            <a:pPr>
              <a:lnSpc>
                <a:spcPct val="100000"/>
              </a:lnSpc>
              <a:spcBef>
                <a:spcPts val="1600"/>
              </a:spcBef>
            </a:pPr>
            <a:r>
              <a:rPr lang="en-US" dirty="0"/>
              <a:t>You don’t have to discover secret tricks or cram the night before.</a:t>
            </a:r>
          </a:p>
          <a:p>
            <a:pPr>
              <a:lnSpc>
                <a:spcPct val="100000"/>
              </a:lnSpc>
              <a:spcBef>
                <a:spcPts val="1600"/>
              </a:spcBef>
            </a:pPr>
            <a:r>
              <a:rPr lang="en-US" dirty="0"/>
              <a:t>There is no penalty for guessing.</a:t>
            </a:r>
          </a:p>
          <a:p>
            <a:pPr>
              <a:lnSpc>
                <a:spcPct val="100000"/>
              </a:lnSpc>
              <a:spcBef>
                <a:spcPts val="1600"/>
              </a:spcBef>
            </a:pPr>
            <a:r>
              <a:rPr lang="en-US" dirty="0"/>
              <a:t>The test length is 2 hours, 45 minutes.</a:t>
            </a:r>
          </a:p>
          <a:p>
            <a:endParaRPr lang="en-US" dirty="0"/>
          </a:p>
        </p:txBody>
      </p:sp>
      <p:sp>
        <p:nvSpPr>
          <p:cNvPr id="3" name="Slide Number Placeholder 2"/>
          <p:cNvSpPr>
            <a:spLocks noGrp="1"/>
          </p:cNvSpPr>
          <p:nvPr>
            <p:ph type="sldNum" sz="quarter" idx="12"/>
          </p:nvPr>
        </p:nvSpPr>
        <p:spPr/>
        <p:txBody>
          <a:bodyPr/>
          <a:lstStyle/>
          <a:p>
            <a:fld id="{017ED8CA-143E-8B40-B3C8-0174DDF149EE}" type="slidenum">
              <a:rPr lang="en-US" smtClean="0"/>
              <a:pPr/>
              <a:t>2</a:t>
            </a:fld>
            <a:endParaRPr lang="en-US" dirty="0"/>
          </a:p>
        </p:txBody>
      </p:sp>
    </p:spTree>
    <p:extLst>
      <p:ext uri="{BB962C8B-B14F-4D97-AF65-F5344CB8AC3E}">
        <p14:creationId xmlns:p14="http://schemas.microsoft.com/office/powerpoint/2010/main" val="1301596320"/>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6726" y="555809"/>
            <a:ext cx="3741737" cy="1911292"/>
          </a:xfrm>
        </p:spPr>
        <p:txBody>
          <a:bodyPr/>
          <a:lstStyle/>
          <a:p>
            <a:r>
              <a:rPr lang="en-US" sz="3200" dirty="0"/>
              <a:t>Official SAT</a:t>
            </a:r>
            <a:r>
              <a:rPr lang="en-US" sz="1600" baseline="100000" dirty="0"/>
              <a:t>®</a:t>
            </a:r>
            <a:r>
              <a:rPr lang="en-US" sz="3200" dirty="0"/>
              <a:t> Practice with Khan Academy</a:t>
            </a:r>
            <a:r>
              <a:rPr lang="en-US" sz="1600" baseline="100000" dirty="0"/>
              <a:t>®</a:t>
            </a:r>
            <a:r>
              <a:rPr lang="en-US" sz="3200" dirty="0"/>
              <a:t>— It’s FREE!</a:t>
            </a:r>
            <a:endParaRPr lang="en-US" dirty="0"/>
          </a:p>
        </p:txBody>
      </p:sp>
      <p:sp>
        <p:nvSpPr>
          <p:cNvPr id="7" name="Content Placeholder 6"/>
          <p:cNvSpPr>
            <a:spLocks noGrp="1"/>
          </p:cNvSpPr>
          <p:nvPr>
            <p:ph idx="14"/>
          </p:nvPr>
        </p:nvSpPr>
        <p:spPr>
          <a:xfrm>
            <a:off x="466612" y="2420935"/>
            <a:ext cx="3614858" cy="3507166"/>
          </a:xfrm>
        </p:spPr>
        <p:txBody>
          <a:bodyPr/>
          <a:lstStyle/>
          <a:p>
            <a:pPr>
              <a:lnSpc>
                <a:spcPct val="100000"/>
              </a:lnSpc>
            </a:pPr>
            <a:r>
              <a:rPr lang="en-US" dirty="0"/>
              <a:t>Go to </a:t>
            </a:r>
            <a:r>
              <a:rPr lang="en-US" b="1" dirty="0">
                <a:solidFill>
                  <a:srgbClr val="009CDE"/>
                </a:solidFill>
                <a:hlinkClick r:id="rId3" tooltip="http://satpractice.org"/>
              </a:rPr>
              <a:t>satpractice.org</a:t>
            </a:r>
            <a:r>
              <a:rPr lang="en-US" dirty="0">
                <a:solidFill>
                  <a:srgbClr val="1E1E1E"/>
                </a:solidFill>
              </a:rPr>
              <a:t> </a:t>
            </a:r>
            <a:r>
              <a:rPr lang="en-US" dirty="0"/>
              <a:t>and create a free account.</a:t>
            </a:r>
          </a:p>
          <a:p>
            <a:pPr>
              <a:lnSpc>
                <a:spcPct val="100000"/>
              </a:lnSpc>
            </a:pPr>
            <a:r>
              <a:rPr lang="en-US" dirty="0"/>
              <a:t>Get personalized recommendations. Link your Khan Academy account to your College Board account to import past SAT Suite results, or take diagnostic quizzes to get personalized recommendations.</a:t>
            </a:r>
          </a:p>
          <a:p>
            <a:pPr>
              <a:lnSpc>
                <a:spcPct val="100000"/>
              </a:lnSpc>
            </a:pPr>
            <a:r>
              <a:rPr lang="en-US" dirty="0"/>
              <a:t>Create a study plan. Select a test date and set up a practice schedule.</a:t>
            </a:r>
          </a:p>
        </p:txBody>
      </p:sp>
      <p:pic>
        <p:nvPicPr>
          <p:cNvPr id="8" name="Shape 29" descr="decorative"/>
          <p:cNvPicPr preferRelativeResize="0">
            <a:picLocks noGrp="1"/>
          </p:cNvPicPr>
          <p:nvPr>
            <p:ph idx="1"/>
          </p:nvPr>
        </p:nvPicPr>
        <p:blipFill>
          <a:blip r:embed="rId4" cstate="screen">
            <a:extLst>
              <a:ext uri="{28A0092B-C50C-407E-A947-70E740481C1C}">
                <a14:useLocalDpi xmlns:a14="http://schemas.microsoft.com/office/drawing/2010/main"/>
              </a:ext>
            </a:extLst>
          </a:blip>
          <a:stretch>
            <a:fillRect/>
          </a:stretch>
        </p:blipFill>
        <p:spPr>
          <a:xfrm>
            <a:off x="6600699" y="783964"/>
            <a:ext cx="3189207" cy="5183213"/>
          </a:xfrm>
          <a:prstGeom prst="rect">
            <a:avLst/>
          </a:prstGeom>
          <a:solidFill>
            <a:schemeClr val="bg1"/>
          </a:solidFill>
          <a:ln w="9525" cmpd="sng">
            <a:solidFill>
              <a:schemeClr val="bg1">
                <a:lumMod val="75000"/>
              </a:schemeClr>
            </a:solidFill>
          </a:ln>
          <a:effectLst>
            <a:outerShdw blurRad="50800" dist="38100" dir="2700000" algn="tl" rotWithShape="0">
              <a:srgbClr val="000000">
                <a:alpha val="15000"/>
              </a:srgbClr>
            </a:outerShdw>
          </a:effectLst>
        </p:spPr>
      </p:pic>
    </p:spTree>
    <p:extLst>
      <p:ext uri="{BB962C8B-B14F-4D97-AF65-F5344CB8AC3E}">
        <p14:creationId xmlns:p14="http://schemas.microsoft.com/office/powerpoint/2010/main" val="4288520303"/>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6053" y="555810"/>
            <a:ext cx="3741737" cy="1891287"/>
          </a:xfrm>
        </p:spPr>
        <p:txBody>
          <a:bodyPr/>
          <a:lstStyle/>
          <a:p>
            <a:r>
              <a:rPr lang="en-US" sz="3200" dirty="0"/>
              <a:t>How Can I</a:t>
            </a:r>
            <a:br>
              <a:rPr lang="en-US" sz="3200" dirty="0"/>
            </a:br>
            <a:r>
              <a:rPr lang="en-US" sz="3200" dirty="0"/>
              <a:t>Practice with</a:t>
            </a:r>
            <a:br>
              <a:rPr lang="en-US" sz="3200" dirty="0"/>
            </a:br>
            <a:r>
              <a:rPr lang="en-US" sz="3200" dirty="0"/>
              <a:t>Khan Academy</a:t>
            </a:r>
            <a:r>
              <a:rPr lang="en-US" sz="1600" baseline="75000" dirty="0"/>
              <a:t>®</a:t>
            </a:r>
            <a:r>
              <a:rPr lang="en-US" sz="3200" dirty="0"/>
              <a:t>?</a:t>
            </a:r>
            <a:br>
              <a:rPr lang="en-US" dirty="0"/>
            </a:br>
            <a:endParaRPr lang="en-US" dirty="0"/>
          </a:p>
        </p:txBody>
      </p:sp>
      <p:pic>
        <p:nvPicPr>
          <p:cNvPr id="14" name="Picture 13" descr="Decorative"/>
          <p:cNvPicPr>
            <a:picLocks noChangeAspect="1"/>
          </p:cNvPicPr>
          <p:nvPr/>
        </p:nvPicPr>
        <p:blipFill rotWithShape="1">
          <a:blip r:embed="rId3" cstate="screen">
            <a:extLst>
              <a:ext uri="{28A0092B-C50C-407E-A947-70E740481C1C}">
                <a14:useLocalDpi xmlns:a14="http://schemas.microsoft.com/office/drawing/2010/main"/>
              </a:ext>
            </a:extLst>
          </a:blip>
          <a:srcRect l="-17"/>
          <a:stretch/>
        </p:blipFill>
        <p:spPr>
          <a:xfrm>
            <a:off x="466053" y="2655447"/>
            <a:ext cx="3677051" cy="2985036"/>
          </a:xfrm>
          <a:prstGeom prst="rect">
            <a:avLst/>
          </a:prstGeom>
        </p:spPr>
      </p:pic>
      <p:sp>
        <p:nvSpPr>
          <p:cNvPr id="2" name="Content Placeholder 1"/>
          <p:cNvSpPr>
            <a:spLocks noGrp="1"/>
          </p:cNvSpPr>
          <p:nvPr>
            <p:ph idx="1"/>
          </p:nvPr>
        </p:nvSpPr>
        <p:spPr>
          <a:xfrm>
            <a:off x="4773478" y="555809"/>
            <a:ext cx="6273084" cy="5372292"/>
          </a:xfrm>
        </p:spPr>
        <p:txBody>
          <a:bodyPr/>
          <a:lstStyle/>
          <a:p>
            <a:pPr>
              <a:lnSpc>
                <a:spcPct val="100000"/>
              </a:lnSpc>
              <a:spcBef>
                <a:spcPts val="1600"/>
              </a:spcBef>
            </a:pPr>
            <a:r>
              <a:rPr lang="en-US" sz="1800" dirty="0"/>
              <a:t>Thousands of practice questions and videos covering every SAT</a:t>
            </a:r>
            <a:r>
              <a:rPr lang="en-US" sz="1000" baseline="80000" dirty="0"/>
              <a:t>®</a:t>
            </a:r>
            <a:r>
              <a:rPr lang="en-US" sz="1800" dirty="0"/>
              <a:t> concept</a:t>
            </a:r>
          </a:p>
          <a:p>
            <a:pPr>
              <a:lnSpc>
                <a:spcPct val="100000"/>
              </a:lnSpc>
              <a:spcBef>
                <a:spcPts val="1600"/>
              </a:spcBef>
            </a:pPr>
            <a:r>
              <a:rPr lang="en-US" sz="1800" dirty="0"/>
              <a:t>Six official, full-length SAT practice tests with more to come</a:t>
            </a:r>
          </a:p>
          <a:p>
            <a:pPr>
              <a:lnSpc>
                <a:spcPct val="100000"/>
              </a:lnSpc>
              <a:spcBef>
                <a:spcPts val="1600"/>
              </a:spcBef>
            </a:pPr>
            <a:r>
              <a:rPr lang="en-US" sz="1800" dirty="0"/>
              <a:t>Personalized recommendations based on each student’s strengths and weaknesses</a:t>
            </a:r>
          </a:p>
          <a:p>
            <a:pPr>
              <a:lnSpc>
                <a:spcPct val="100000"/>
              </a:lnSpc>
              <a:spcBef>
                <a:spcPts val="1600"/>
              </a:spcBef>
            </a:pPr>
            <a:r>
              <a:rPr lang="en-US" sz="1800" dirty="0"/>
              <a:t>Tailored practice schedule mapping out each students’ path to test day</a:t>
            </a:r>
          </a:p>
          <a:p>
            <a:pPr>
              <a:lnSpc>
                <a:spcPct val="100000"/>
              </a:lnSpc>
              <a:spcBef>
                <a:spcPts val="1600"/>
              </a:spcBef>
            </a:pPr>
            <a:r>
              <a:rPr lang="en-US" sz="1800" dirty="0"/>
              <a:t>SAT tips and strategies, sharing information about each part of the test</a:t>
            </a:r>
          </a:p>
        </p:txBody>
      </p:sp>
      <p:sp>
        <p:nvSpPr>
          <p:cNvPr id="3" name="Slide Number Placeholder 2"/>
          <p:cNvSpPr>
            <a:spLocks noGrp="1"/>
          </p:cNvSpPr>
          <p:nvPr>
            <p:ph type="sldNum" sz="quarter" idx="12"/>
          </p:nvPr>
        </p:nvSpPr>
        <p:spPr/>
        <p:txBody>
          <a:bodyPr/>
          <a:lstStyle/>
          <a:p>
            <a:fld id="{017ED8CA-143E-8B40-B3C8-0174DDF149EE}" type="slidenum">
              <a:rPr lang="en-US" smtClean="0"/>
              <a:t>21</a:t>
            </a:fld>
            <a:endParaRPr lang="en-US" dirty="0"/>
          </a:p>
        </p:txBody>
      </p:sp>
    </p:spTree>
    <p:extLst>
      <p:ext uri="{BB962C8B-B14F-4D97-AF65-F5344CB8AC3E}">
        <p14:creationId xmlns:p14="http://schemas.microsoft.com/office/powerpoint/2010/main" val="1910277291"/>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6726" y="555809"/>
            <a:ext cx="3741737" cy="2362698"/>
          </a:xfrm>
        </p:spPr>
        <p:txBody>
          <a:bodyPr/>
          <a:lstStyle/>
          <a:p>
            <a:r>
              <a:rPr lang="en-US" sz="3200" dirty="0"/>
              <a:t>What Steps Will I Follow to Link My College Board Account to Khan Academy</a:t>
            </a:r>
            <a:r>
              <a:rPr lang="en-US" sz="1500" baseline="80000" dirty="0"/>
              <a:t>®</a:t>
            </a:r>
            <a:r>
              <a:rPr lang="en-US" sz="3200" dirty="0"/>
              <a:t>?</a:t>
            </a:r>
          </a:p>
        </p:txBody>
      </p:sp>
      <p:pic>
        <p:nvPicPr>
          <p:cNvPr id="7" name="Picture 4" descr="decorative"/>
          <p:cNvPicPr>
            <a:picLocks noGrp="1" noChangeAspect="1" noChangeArrowheads="1"/>
          </p:cNvPicPr>
          <p:nvPr>
            <p:ph idx="14"/>
          </p:nvPr>
        </p:nvPicPr>
        <p:blipFill rotWithShape="1">
          <a:blip r:embed="rId4" cstate="screen">
            <a:extLst>
              <a:ext uri="{28A0092B-C50C-407E-A947-70E740481C1C}">
                <a14:useLocalDpi xmlns:a14="http://schemas.microsoft.com/office/drawing/2010/main"/>
              </a:ext>
            </a:extLst>
          </a:blip>
          <a:srcRect/>
          <a:stretch/>
        </p:blipFill>
        <p:spPr bwMode="auto">
          <a:xfrm>
            <a:off x="466726" y="3119234"/>
            <a:ext cx="3741737" cy="290712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017ED8CA-143E-8B40-B3C8-0174DDF149EE}" type="slidenum">
              <a:rPr lang="en-US" smtClean="0"/>
              <a:t>22</a:t>
            </a:fld>
            <a:endParaRPr lang="en-US" dirty="0"/>
          </a:p>
        </p:txBody>
      </p:sp>
      <p:pic>
        <p:nvPicPr>
          <p:cNvPr id="5" name="QIkCoQoZ21U">
            <a:hlinkClick r:id="" action="ppaction://media"/>
          </p:cNvPr>
          <p:cNvPicPr>
            <a:picLocks noGrp="1" noRot="1" noChangeAspect="1"/>
          </p:cNvPicPr>
          <p:nvPr>
            <p:ph idx="1"/>
            <a:videoFile r:link="rId1"/>
          </p:nvPr>
        </p:nvPicPr>
        <p:blipFill>
          <a:blip r:embed="rId5"/>
          <a:stretch>
            <a:fillRect/>
          </a:stretch>
        </p:blipFill>
        <p:spPr>
          <a:xfrm>
            <a:off x="5029200" y="993799"/>
            <a:ext cx="6587293" cy="4940470"/>
          </a:xfrm>
          <a:prstGeom prst="rect">
            <a:avLst/>
          </a:prstGeom>
        </p:spPr>
      </p:pic>
    </p:spTree>
    <p:extLst>
      <p:ext uri="{BB962C8B-B14F-4D97-AF65-F5344CB8AC3E}">
        <p14:creationId xmlns:p14="http://schemas.microsoft.com/office/powerpoint/2010/main" val="149436044"/>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6726" y="555809"/>
            <a:ext cx="3741737" cy="1024896"/>
          </a:xfrm>
        </p:spPr>
        <p:txBody>
          <a:bodyPr/>
          <a:lstStyle/>
          <a:p>
            <a:r>
              <a:rPr lang="en-US" sz="3200" dirty="0"/>
              <a:t>How Do I Register for the SAT</a:t>
            </a:r>
            <a:r>
              <a:rPr lang="en-US" sz="1600" baseline="100000" dirty="0"/>
              <a:t>®</a:t>
            </a:r>
            <a:r>
              <a:rPr lang="en-US" sz="3200" dirty="0"/>
              <a:t>?</a:t>
            </a:r>
            <a:endParaRPr lang="en-US" dirty="0"/>
          </a:p>
        </p:txBody>
      </p:sp>
      <p:sp>
        <p:nvSpPr>
          <p:cNvPr id="4" name="Content Placeholder 3"/>
          <p:cNvSpPr>
            <a:spLocks noGrp="1"/>
          </p:cNvSpPr>
          <p:nvPr>
            <p:ph idx="14"/>
          </p:nvPr>
        </p:nvSpPr>
        <p:spPr>
          <a:xfrm>
            <a:off x="466611" y="1805170"/>
            <a:ext cx="4120417" cy="1203104"/>
          </a:xfrm>
        </p:spPr>
        <p:txBody>
          <a:bodyPr/>
          <a:lstStyle/>
          <a:p>
            <a:pPr marL="342900"/>
            <a:r>
              <a:rPr lang="en-US" sz="1800" dirty="0"/>
              <a:t>SAT Registration link from</a:t>
            </a:r>
            <a:br>
              <a:rPr lang="en-US" sz="1800" dirty="0"/>
            </a:br>
            <a:r>
              <a:rPr lang="en-US" sz="1800" dirty="0"/>
              <a:t>Popular Tools menu</a:t>
            </a:r>
          </a:p>
          <a:p>
            <a:r>
              <a:rPr lang="en-US" sz="1800" b="1" dirty="0">
                <a:solidFill>
                  <a:srgbClr val="009CDE"/>
                </a:solidFill>
                <a:hlinkClick r:id="rId3" tooltip="sat.org/register"/>
              </a:rPr>
              <a:t>sat.org/register</a:t>
            </a:r>
            <a:endParaRPr lang="en-US" sz="1800" b="1" dirty="0">
              <a:solidFill>
                <a:srgbClr val="009CDE"/>
              </a:solidFill>
            </a:endParaRPr>
          </a:p>
          <a:p>
            <a:endParaRPr lang="en-US" dirty="0"/>
          </a:p>
        </p:txBody>
      </p:sp>
      <p:pic>
        <p:nvPicPr>
          <p:cNvPr id="7" name="Picture 2" descr="Screen shot of the SAT registration site."/>
          <p:cNvPicPr>
            <a:picLocks noGrp="1" noChangeAspect="1" noChangeArrowheads="1"/>
          </p:cNvPicPr>
          <p:nvPr>
            <p:ph idx="1"/>
          </p:nvPr>
        </p:nvPicPr>
        <p:blipFill>
          <a:blip r:embed="rId4">
            <a:extLst>
              <a:ext uri="{28A0092B-C50C-407E-A947-70E740481C1C}">
                <a14:useLocalDpi xmlns:a14="http://schemas.microsoft.com/office/drawing/2010/main"/>
              </a:ext>
            </a:extLst>
          </a:blip>
          <a:srcRect/>
          <a:stretch>
            <a:fillRect/>
          </a:stretch>
        </p:blipFill>
        <p:spPr bwMode="auto">
          <a:xfrm>
            <a:off x="5523615" y="775551"/>
            <a:ext cx="5361905" cy="3838096"/>
          </a:xfrm>
          <a:prstGeom prst="rect">
            <a:avLst/>
          </a:prstGeom>
          <a:solidFill>
            <a:schemeClr val="bg1"/>
          </a:solidFill>
          <a:ln w="9525" cmpd="sng">
            <a:solidFill>
              <a:schemeClr val="bg1">
                <a:lumMod val="75000"/>
              </a:schemeClr>
            </a:solidFill>
          </a:ln>
          <a:effectLst>
            <a:outerShdw blurRad="50800" dist="38100" dir="2700000" algn="tl" rotWithShape="0">
              <a:srgbClr val="000000">
                <a:alpha val="15000"/>
              </a:srgbClr>
            </a:outerShdw>
          </a:effectLst>
          <a:extLst/>
        </p:spPr>
      </p:pic>
      <p:sp>
        <p:nvSpPr>
          <p:cNvPr id="8" name="Oval 7" descr="Screen shot of the SAT registration site."/>
          <p:cNvSpPr/>
          <p:nvPr/>
        </p:nvSpPr>
        <p:spPr>
          <a:xfrm>
            <a:off x="8990308" y="3778161"/>
            <a:ext cx="1517921" cy="457201"/>
          </a:xfrm>
          <a:prstGeom prst="ellipse">
            <a:avLst/>
          </a:prstGeom>
          <a:noFill/>
          <a:ln w="38100" cmpd="sng">
            <a:solidFill>
              <a:srgbClr val="009C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017ED8CA-143E-8B40-B3C8-0174DDF149EE}" type="slidenum">
              <a:rPr lang="en-US" smtClean="0"/>
              <a:t>23</a:t>
            </a:fld>
            <a:endParaRPr lang="en-US" dirty="0"/>
          </a:p>
        </p:txBody>
      </p:sp>
    </p:spTree>
    <p:extLst>
      <p:ext uri="{BB962C8B-B14F-4D97-AF65-F5344CB8AC3E}">
        <p14:creationId xmlns:p14="http://schemas.microsoft.com/office/powerpoint/2010/main" val="684484731"/>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6726" y="555809"/>
            <a:ext cx="3741737" cy="1911292"/>
          </a:xfrm>
        </p:spPr>
        <p:txBody>
          <a:bodyPr/>
          <a:lstStyle/>
          <a:p>
            <a:r>
              <a:rPr lang="en-US" sz="3200" dirty="0"/>
              <a:t>What Additional Resources Will Help Me Prepare</a:t>
            </a:r>
            <a:br>
              <a:rPr lang="en-US" sz="3200" dirty="0"/>
            </a:br>
            <a:r>
              <a:rPr lang="en-US" sz="3200" dirty="0"/>
              <a:t>for My Future?</a:t>
            </a:r>
            <a:endParaRPr lang="en-US" dirty="0"/>
          </a:p>
        </p:txBody>
      </p:sp>
      <p:sp>
        <p:nvSpPr>
          <p:cNvPr id="4" name="Content Placeholder 3"/>
          <p:cNvSpPr>
            <a:spLocks noGrp="1"/>
          </p:cNvSpPr>
          <p:nvPr>
            <p:ph idx="14"/>
          </p:nvPr>
        </p:nvSpPr>
        <p:spPr>
          <a:xfrm>
            <a:off x="466611" y="2491499"/>
            <a:ext cx="3741179" cy="3326944"/>
          </a:xfrm>
        </p:spPr>
        <p:txBody>
          <a:bodyPr/>
          <a:lstStyle/>
          <a:p>
            <a:pPr>
              <a:lnSpc>
                <a:spcPct val="100000"/>
              </a:lnSpc>
            </a:pPr>
            <a:r>
              <a:rPr lang="en-US" sz="1800" dirty="0" err="1"/>
              <a:t>BigFuture</a:t>
            </a:r>
            <a:r>
              <a:rPr lang="en-US" sz="1800" dirty="0"/>
              <a:t>™</a:t>
            </a:r>
          </a:p>
          <a:p>
            <a:pPr lvl="1">
              <a:lnSpc>
                <a:spcPct val="100000"/>
              </a:lnSpc>
            </a:pPr>
            <a:r>
              <a:rPr lang="en-US" sz="1800" dirty="0"/>
              <a:t>College Action Plan</a:t>
            </a:r>
          </a:p>
          <a:p>
            <a:pPr lvl="1">
              <a:lnSpc>
                <a:spcPct val="100000"/>
              </a:lnSpc>
            </a:pPr>
            <a:r>
              <a:rPr lang="en-US" sz="1800" dirty="0"/>
              <a:t>College Search</a:t>
            </a:r>
          </a:p>
          <a:p>
            <a:pPr lvl="1">
              <a:lnSpc>
                <a:spcPct val="100000"/>
              </a:lnSpc>
            </a:pPr>
            <a:r>
              <a:rPr lang="en-US" sz="1800" dirty="0"/>
              <a:t>Scholarships</a:t>
            </a:r>
          </a:p>
          <a:p>
            <a:pPr lvl="1">
              <a:lnSpc>
                <a:spcPct val="100000"/>
              </a:lnSpc>
            </a:pPr>
            <a:r>
              <a:rPr lang="en-US" sz="1800" dirty="0"/>
              <a:t>Financial Aid</a:t>
            </a:r>
          </a:p>
          <a:p>
            <a:pPr>
              <a:lnSpc>
                <a:spcPct val="100000"/>
              </a:lnSpc>
            </a:pPr>
            <a:r>
              <a:rPr lang="en-US" sz="1800" dirty="0"/>
              <a:t>Roadmap to Careers</a:t>
            </a:r>
          </a:p>
          <a:p>
            <a:pPr>
              <a:lnSpc>
                <a:spcPct val="100000"/>
              </a:lnSpc>
            </a:pPr>
            <a:r>
              <a:rPr lang="en-US" sz="1800" dirty="0"/>
              <a:t>Student Search Service</a:t>
            </a:r>
            <a:r>
              <a:rPr lang="en-US" sz="1800" baseline="30000" dirty="0"/>
              <a:t>®</a:t>
            </a:r>
          </a:p>
          <a:p>
            <a:endParaRPr lang="en-US" dirty="0"/>
          </a:p>
        </p:txBody>
      </p:sp>
      <p:pic>
        <p:nvPicPr>
          <p:cNvPr id="6146" name="Picture 2" descr="Screenshot of the Online Student Score Report showing drop down menu of choices."/>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5911536" y="758504"/>
            <a:ext cx="4625139" cy="4725250"/>
          </a:xfrm>
          <a:prstGeom prst="rect">
            <a:avLst/>
          </a:prstGeom>
          <a:solidFill>
            <a:schemeClr val="bg1"/>
          </a:solidFill>
          <a:ln w="9525" cmpd="sng">
            <a:solidFill>
              <a:schemeClr val="bg1">
                <a:lumMod val="75000"/>
              </a:schemeClr>
            </a:solidFill>
          </a:ln>
          <a:effectLst>
            <a:outerShdw blurRad="50800" dist="38100" dir="2700000" algn="tl" rotWithShape="0">
              <a:srgbClr val="000000">
                <a:alpha val="15000"/>
              </a:srgbClr>
            </a:outerShdw>
          </a:effectLst>
          <a:extLst/>
        </p:spPr>
      </p:pic>
      <p:pic>
        <p:nvPicPr>
          <p:cNvPr id="6147" name="Picture 3" descr="Screenshot of the Online Student Score Report showing drop down menu of choice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445983" y="1935827"/>
            <a:ext cx="1559002" cy="842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017ED8CA-143E-8B40-B3C8-0174DDF149EE}" type="slidenum">
              <a:rPr lang="en-US" smtClean="0"/>
              <a:t>24</a:t>
            </a:fld>
            <a:endParaRPr lang="en-US" dirty="0"/>
          </a:p>
        </p:txBody>
      </p:sp>
    </p:spTree>
    <p:extLst>
      <p:ext uri="{BB962C8B-B14F-4D97-AF65-F5344CB8AC3E}">
        <p14:creationId xmlns:p14="http://schemas.microsoft.com/office/powerpoint/2010/main" val="2334528151"/>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6726" y="555809"/>
            <a:ext cx="3741737" cy="1911292"/>
          </a:xfrm>
        </p:spPr>
        <p:txBody>
          <a:bodyPr/>
          <a:lstStyle/>
          <a:p>
            <a:r>
              <a:rPr lang="en-US" sz="3200" dirty="0" err="1"/>
              <a:t>BigFuture</a:t>
            </a:r>
            <a:r>
              <a:rPr lang="en-US" sz="3200" dirty="0"/>
              <a:t>™— Search Colleges, Scholarships,</a:t>
            </a:r>
            <a:br>
              <a:rPr lang="en-US" sz="3200" dirty="0"/>
            </a:br>
            <a:r>
              <a:rPr lang="en-US" sz="3200" dirty="0"/>
              <a:t>and Careers</a:t>
            </a:r>
            <a:endParaRPr lang="en-US" dirty="0"/>
          </a:p>
        </p:txBody>
      </p:sp>
      <p:sp>
        <p:nvSpPr>
          <p:cNvPr id="4" name="Content Placeholder 3"/>
          <p:cNvSpPr>
            <a:spLocks noGrp="1"/>
          </p:cNvSpPr>
          <p:nvPr>
            <p:ph idx="14"/>
          </p:nvPr>
        </p:nvSpPr>
        <p:spPr/>
        <p:txBody>
          <a:bodyPr/>
          <a:lstStyle/>
          <a:p>
            <a:pPr>
              <a:lnSpc>
                <a:spcPct val="100000"/>
              </a:lnSpc>
              <a:spcBef>
                <a:spcPts val="1600"/>
              </a:spcBef>
            </a:pPr>
            <a:r>
              <a:rPr lang="en-US" dirty="0"/>
              <a:t>Search for colleges.</a:t>
            </a:r>
          </a:p>
          <a:p>
            <a:pPr>
              <a:lnSpc>
                <a:spcPct val="100000"/>
              </a:lnSpc>
              <a:spcBef>
                <a:spcPts val="1600"/>
              </a:spcBef>
            </a:pPr>
            <a:r>
              <a:rPr lang="en-US" dirty="0"/>
              <a:t>Watch videos from real students.</a:t>
            </a:r>
          </a:p>
          <a:p>
            <a:pPr>
              <a:lnSpc>
                <a:spcPct val="100000"/>
              </a:lnSpc>
              <a:spcBef>
                <a:spcPts val="1600"/>
              </a:spcBef>
            </a:pPr>
            <a:r>
              <a:rPr lang="en-US" dirty="0"/>
              <a:t>Hear from education professionals.</a:t>
            </a:r>
          </a:p>
          <a:p>
            <a:pPr>
              <a:lnSpc>
                <a:spcPct val="100000"/>
              </a:lnSpc>
              <a:spcBef>
                <a:spcPts val="1600"/>
              </a:spcBef>
            </a:pPr>
            <a:r>
              <a:rPr lang="en-US" dirty="0"/>
              <a:t>Learn about different colleges.</a:t>
            </a:r>
          </a:p>
          <a:p>
            <a:pPr>
              <a:lnSpc>
                <a:spcPct val="100000"/>
              </a:lnSpc>
              <a:spcBef>
                <a:spcPts val="1600"/>
              </a:spcBef>
            </a:pPr>
            <a:r>
              <a:rPr lang="en-US" dirty="0"/>
              <a:t>Get help paying for college.</a:t>
            </a:r>
          </a:p>
          <a:p>
            <a:pPr>
              <a:lnSpc>
                <a:spcPct val="100000"/>
              </a:lnSpc>
              <a:spcBef>
                <a:spcPts val="1600"/>
              </a:spcBef>
            </a:pPr>
            <a:r>
              <a:rPr lang="en-US" dirty="0"/>
              <a:t>Build a personalized plan for</a:t>
            </a:r>
            <a:br>
              <a:rPr lang="en-US" dirty="0"/>
            </a:br>
            <a:r>
              <a:rPr lang="en-US" dirty="0"/>
              <a:t>getting into college.</a:t>
            </a:r>
          </a:p>
        </p:txBody>
      </p:sp>
      <p:pic>
        <p:nvPicPr>
          <p:cNvPr id="7" name="Content Placeholder 6" descr="Screen shot of the Big Future homepage."/>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4773613" y="769262"/>
            <a:ext cx="6959600" cy="4686957"/>
          </a:xfrm>
          <a:prstGeom prst="rect">
            <a:avLst/>
          </a:prstGeom>
          <a:solidFill>
            <a:schemeClr val="bg1"/>
          </a:solidFill>
          <a:ln w="9525" cmpd="sng">
            <a:solidFill>
              <a:schemeClr val="bg1">
                <a:lumMod val="75000"/>
              </a:schemeClr>
            </a:solidFill>
          </a:ln>
          <a:effectLst>
            <a:outerShdw blurRad="50800" dist="38100" dir="2700000" algn="tl" rotWithShape="0">
              <a:srgbClr val="000000">
                <a:alpha val="15000"/>
              </a:srgbClr>
            </a:outerShdw>
          </a:effectLst>
        </p:spPr>
      </p:pic>
      <p:sp>
        <p:nvSpPr>
          <p:cNvPr id="3" name="Slide Number Placeholder 2"/>
          <p:cNvSpPr>
            <a:spLocks noGrp="1"/>
          </p:cNvSpPr>
          <p:nvPr>
            <p:ph type="sldNum" sz="quarter" idx="12"/>
          </p:nvPr>
        </p:nvSpPr>
        <p:spPr/>
        <p:txBody>
          <a:bodyPr/>
          <a:lstStyle/>
          <a:p>
            <a:fld id="{017ED8CA-143E-8B40-B3C8-0174DDF149EE}" type="slidenum">
              <a:rPr lang="en-US" smtClean="0"/>
              <a:t>25</a:t>
            </a:fld>
            <a:endParaRPr lang="en-US" dirty="0"/>
          </a:p>
        </p:txBody>
      </p:sp>
    </p:spTree>
    <p:extLst>
      <p:ext uri="{BB962C8B-B14F-4D97-AF65-F5344CB8AC3E}">
        <p14:creationId xmlns:p14="http://schemas.microsoft.com/office/powerpoint/2010/main" val="3135013357"/>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6726" y="555809"/>
            <a:ext cx="3741737" cy="1024896"/>
          </a:xfrm>
        </p:spPr>
        <p:txBody>
          <a:bodyPr/>
          <a:lstStyle/>
          <a:p>
            <a:r>
              <a:rPr lang="en-US" sz="3200" dirty="0"/>
              <a:t>Road Map to Careers</a:t>
            </a:r>
            <a:endParaRPr lang="en-US" dirty="0"/>
          </a:p>
        </p:txBody>
      </p:sp>
      <p:sp>
        <p:nvSpPr>
          <p:cNvPr id="8" name="Title 5"/>
          <p:cNvSpPr txBox="1">
            <a:spLocks/>
          </p:cNvSpPr>
          <p:nvPr/>
        </p:nvSpPr>
        <p:spPr>
          <a:xfrm>
            <a:off x="466053" y="1580705"/>
            <a:ext cx="3741737" cy="877163"/>
          </a:xfrm>
          <a:prstGeom prst="rect">
            <a:avLst/>
          </a:prstGeom>
        </p:spPr>
        <p:txBody>
          <a:bodyPr wrap="square" lIns="0" tIns="137160" rIns="0" bIns="0" anchor="t" anchorCtr="0">
            <a:spAutoFit/>
          </a:bodyPr>
          <a:lstStyle>
            <a:lvl1pPr algn="l" defTabSz="914400" rtl="0" eaLnBrk="1" latinLnBrk="0" hangingPunct="1">
              <a:lnSpc>
                <a:spcPct val="90000"/>
              </a:lnSpc>
              <a:spcBef>
                <a:spcPct val="0"/>
              </a:spcBef>
              <a:buNone/>
              <a:defRPr sz="3000" b="0" i="0" kern="1200">
                <a:solidFill>
                  <a:schemeClr val="tx1"/>
                </a:solidFill>
                <a:latin typeface="Verdana" charset="0"/>
                <a:ea typeface="Verdana" charset="0"/>
                <a:cs typeface="Verdana" charset="0"/>
              </a:defRPr>
            </a:lvl1pPr>
          </a:lstStyle>
          <a:p>
            <a:pPr lvl="0">
              <a:lnSpc>
                <a:spcPct val="100000"/>
              </a:lnSpc>
              <a:spcBef>
                <a:spcPts val="1000"/>
              </a:spcBef>
            </a:pPr>
            <a:r>
              <a:rPr lang="en-US" sz="1600" b="1" dirty="0" err="1">
                <a:solidFill>
                  <a:srgbClr val="009CDE"/>
                </a:solidFill>
                <a:latin typeface="Verdana Bold" charset="0"/>
                <a:ea typeface="Verdana Bold" charset="0"/>
                <a:cs typeface="Verdana Bold" charset="0"/>
              </a:rPr>
              <a:t>Roadtrip</a:t>
            </a:r>
            <a:r>
              <a:rPr lang="en-US" sz="1600" b="1" dirty="0">
                <a:solidFill>
                  <a:srgbClr val="009CDE"/>
                </a:solidFill>
                <a:latin typeface="Verdana Bold" charset="0"/>
                <a:ea typeface="Verdana Bold" charset="0"/>
                <a:cs typeface="Verdana Bold" charset="0"/>
              </a:rPr>
              <a:t> Nation and College Board are partnering to help students connect with careers.</a:t>
            </a:r>
          </a:p>
        </p:txBody>
      </p:sp>
      <p:sp>
        <p:nvSpPr>
          <p:cNvPr id="4" name="Content Placeholder 3"/>
          <p:cNvSpPr>
            <a:spLocks noGrp="1"/>
          </p:cNvSpPr>
          <p:nvPr>
            <p:ph idx="14"/>
          </p:nvPr>
        </p:nvSpPr>
        <p:spPr/>
        <p:txBody>
          <a:bodyPr/>
          <a:lstStyle/>
          <a:p>
            <a:pPr>
              <a:lnSpc>
                <a:spcPct val="100000"/>
              </a:lnSpc>
              <a:spcBef>
                <a:spcPts val="1600"/>
              </a:spcBef>
            </a:pPr>
            <a:r>
              <a:rPr lang="en-US" dirty="0"/>
              <a:t>Choose your core interests.</a:t>
            </a:r>
          </a:p>
          <a:p>
            <a:pPr>
              <a:lnSpc>
                <a:spcPct val="100000"/>
              </a:lnSpc>
              <a:spcBef>
                <a:spcPts val="1600"/>
              </a:spcBef>
            </a:pPr>
            <a:r>
              <a:rPr lang="en-US" dirty="0"/>
              <a:t>Watch videos of leaders who share your interests.</a:t>
            </a:r>
          </a:p>
          <a:p>
            <a:pPr>
              <a:lnSpc>
                <a:spcPct val="100000"/>
              </a:lnSpc>
              <a:spcBef>
                <a:spcPts val="1600"/>
              </a:spcBef>
            </a:pPr>
            <a:r>
              <a:rPr lang="en-US" dirty="0"/>
              <a:t>Learn about majors and careers that align to your interests.</a:t>
            </a:r>
          </a:p>
          <a:p>
            <a:pPr>
              <a:lnSpc>
                <a:spcPct val="100000"/>
              </a:lnSpc>
              <a:spcBef>
                <a:spcPts val="1600"/>
              </a:spcBef>
            </a:pPr>
            <a:r>
              <a:rPr lang="en-US" dirty="0"/>
              <a:t>See examples of leaders who followed a similar path.</a:t>
            </a:r>
          </a:p>
          <a:p>
            <a:pPr marL="0" indent="0">
              <a:buNone/>
            </a:pPr>
            <a:endParaRPr lang="en-US" dirty="0"/>
          </a:p>
          <a:p>
            <a:pPr marL="0" indent="0">
              <a:buNone/>
            </a:pPr>
            <a:endParaRPr lang="en-US" dirty="0"/>
          </a:p>
          <a:p>
            <a:endParaRPr lang="en-US" dirty="0"/>
          </a:p>
        </p:txBody>
      </p:sp>
      <p:pic>
        <p:nvPicPr>
          <p:cNvPr id="1026" name="Picture 2" descr="Screen shot of the Roadtrip Nation homep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3682" y="645019"/>
            <a:ext cx="6999826" cy="4662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017ED8CA-143E-8B40-B3C8-0174DDF149EE}" type="slidenum">
              <a:rPr lang="en-US" smtClean="0"/>
              <a:t>26</a:t>
            </a:fld>
            <a:endParaRPr lang="en-US" dirty="0"/>
          </a:p>
        </p:txBody>
      </p:sp>
    </p:spTree>
    <p:extLst>
      <p:ext uri="{BB962C8B-B14F-4D97-AF65-F5344CB8AC3E}">
        <p14:creationId xmlns:p14="http://schemas.microsoft.com/office/powerpoint/2010/main" val="4256952099"/>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6726" y="555809"/>
            <a:ext cx="3741737" cy="1024896"/>
          </a:xfrm>
        </p:spPr>
        <p:txBody>
          <a:bodyPr/>
          <a:lstStyle/>
          <a:p>
            <a:r>
              <a:rPr lang="en-US" sz="3200" dirty="0"/>
              <a:t>Student Search Service</a:t>
            </a:r>
            <a:r>
              <a:rPr lang="en-US" sz="1600" baseline="94000" dirty="0"/>
              <a:t>®</a:t>
            </a:r>
            <a:endParaRPr lang="en-US" dirty="0"/>
          </a:p>
        </p:txBody>
      </p:sp>
      <p:sp>
        <p:nvSpPr>
          <p:cNvPr id="5" name="Text Placeholder 4"/>
          <p:cNvSpPr>
            <a:spLocks noGrp="1"/>
          </p:cNvSpPr>
          <p:nvPr>
            <p:ph type="body" sz="quarter" idx="13"/>
          </p:nvPr>
        </p:nvSpPr>
        <p:spPr>
          <a:xfrm>
            <a:off x="466725" y="1525305"/>
            <a:ext cx="3741738" cy="969496"/>
          </a:xfrm>
        </p:spPr>
        <p:txBody>
          <a:bodyPr/>
          <a:lstStyle/>
          <a:p>
            <a:pPr>
              <a:lnSpc>
                <a:spcPct val="100000"/>
              </a:lnSpc>
            </a:pPr>
            <a:r>
              <a:rPr lang="en-US" dirty="0"/>
              <a:t>Connects students with information about educational and financial aid opportunities.</a:t>
            </a:r>
          </a:p>
        </p:txBody>
      </p:sp>
      <p:sp>
        <p:nvSpPr>
          <p:cNvPr id="2" name="Content Placeholder 1"/>
          <p:cNvSpPr>
            <a:spLocks noGrp="1"/>
          </p:cNvSpPr>
          <p:nvPr>
            <p:ph idx="1"/>
          </p:nvPr>
        </p:nvSpPr>
        <p:spPr>
          <a:xfrm>
            <a:off x="4773478" y="555809"/>
            <a:ext cx="6793291" cy="5372292"/>
          </a:xfrm>
        </p:spPr>
        <p:txBody>
          <a:bodyPr/>
          <a:lstStyle/>
          <a:p>
            <a:pPr>
              <a:lnSpc>
                <a:spcPct val="100000"/>
              </a:lnSpc>
              <a:spcBef>
                <a:spcPts val="1600"/>
              </a:spcBef>
            </a:pPr>
            <a:r>
              <a:rPr lang="en-US" dirty="0"/>
              <a:t>Participate voluntarily.</a:t>
            </a:r>
          </a:p>
          <a:p>
            <a:pPr>
              <a:lnSpc>
                <a:spcPct val="100000"/>
              </a:lnSpc>
              <a:spcBef>
                <a:spcPts val="1600"/>
              </a:spcBef>
            </a:pPr>
            <a:r>
              <a:rPr lang="en-US" dirty="0"/>
              <a:t>Connect with more than 1,200 colleges, universities, scholarship programs, and educational organizations.</a:t>
            </a:r>
          </a:p>
          <a:p>
            <a:pPr>
              <a:lnSpc>
                <a:spcPct val="100000"/>
              </a:lnSpc>
              <a:spcBef>
                <a:spcPts val="1600"/>
              </a:spcBef>
            </a:pPr>
            <a:r>
              <a:rPr lang="en-US" dirty="0"/>
              <a:t>Sign up when you take an assessment in the SAT</a:t>
            </a:r>
            <a:r>
              <a:rPr lang="en-US" sz="1000" baseline="80000" dirty="0"/>
              <a:t>®</a:t>
            </a:r>
            <a:r>
              <a:rPr lang="en-US" dirty="0"/>
              <a:t> Suite:</a:t>
            </a:r>
          </a:p>
          <a:p>
            <a:pPr marL="625475" lvl="1" indent="-342900">
              <a:lnSpc>
                <a:spcPct val="100000"/>
              </a:lnSpc>
              <a:spcBef>
                <a:spcPts val="1600"/>
              </a:spcBef>
              <a:spcAft>
                <a:spcPts val="0"/>
              </a:spcAft>
              <a:buFont typeface="+mj-lt"/>
              <a:buAutoNum type="arabicPeriod"/>
            </a:pPr>
            <a:r>
              <a:rPr lang="en-US" dirty="0"/>
              <a:t>Choose to participate in Student Search Service when registering for a College Board test (fill in the circle on the answer sheet). </a:t>
            </a:r>
          </a:p>
          <a:p>
            <a:pPr marL="625475" lvl="1" indent="-342900">
              <a:lnSpc>
                <a:spcPct val="100000"/>
              </a:lnSpc>
              <a:spcBef>
                <a:spcPts val="1600"/>
              </a:spcBef>
              <a:spcAft>
                <a:spcPts val="0"/>
              </a:spcAft>
              <a:buFont typeface="+mj-lt"/>
              <a:buAutoNum type="arabicPeriod"/>
            </a:pPr>
            <a:r>
              <a:rPr lang="en-US" dirty="0"/>
              <a:t>Provide information about yourself on your answer sheet. </a:t>
            </a:r>
          </a:p>
          <a:p>
            <a:pPr marL="625475" lvl="1" indent="-342900">
              <a:lnSpc>
                <a:spcPct val="100000"/>
              </a:lnSpc>
              <a:spcBef>
                <a:spcPts val="1600"/>
              </a:spcBef>
              <a:spcAft>
                <a:spcPts val="0"/>
              </a:spcAft>
              <a:buFont typeface="+mj-lt"/>
              <a:buAutoNum type="arabicPeriod"/>
            </a:pPr>
            <a:r>
              <a:rPr lang="en-US" dirty="0"/>
              <a:t>Participating organizations can then search for groups of students who may be a good fit. </a:t>
            </a:r>
          </a:p>
          <a:p>
            <a:pPr marL="625475" lvl="1" indent="-342900">
              <a:lnSpc>
                <a:spcPct val="100000"/>
              </a:lnSpc>
              <a:spcBef>
                <a:spcPts val="1600"/>
              </a:spcBef>
              <a:spcAft>
                <a:spcPts val="0"/>
              </a:spcAft>
              <a:buFont typeface="+mj-lt"/>
              <a:buAutoNum type="arabicPeriod"/>
            </a:pPr>
            <a:r>
              <a:rPr lang="en-US" dirty="0"/>
              <a:t>FYI: The College Board never shares information on disabilities, parental education, self-reported parental income, Social Security numbers, phone numbers, or actual test scores through Student Search Service.</a:t>
            </a:r>
          </a:p>
          <a:p>
            <a:endParaRPr lang="en-US" dirty="0"/>
          </a:p>
        </p:txBody>
      </p:sp>
      <p:sp>
        <p:nvSpPr>
          <p:cNvPr id="3" name="Slide Number Placeholder 2"/>
          <p:cNvSpPr>
            <a:spLocks noGrp="1"/>
          </p:cNvSpPr>
          <p:nvPr>
            <p:ph type="sldNum" sz="quarter" idx="12"/>
          </p:nvPr>
        </p:nvSpPr>
        <p:spPr/>
        <p:txBody>
          <a:bodyPr/>
          <a:lstStyle/>
          <a:p>
            <a:fld id="{017ED8CA-143E-8B40-B3C8-0174DDF149EE}" type="slidenum">
              <a:rPr lang="en-US" smtClean="0"/>
              <a:t>27</a:t>
            </a:fld>
            <a:endParaRPr lang="en-US" dirty="0"/>
          </a:p>
        </p:txBody>
      </p:sp>
    </p:spTree>
    <p:extLst>
      <p:ext uri="{BB962C8B-B14F-4D97-AF65-F5344CB8AC3E}">
        <p14:creationId xmlns:p14="http://schemas.microsoft.com/office/powerpoint/2010/main" val="1474426778"/>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635" y="617802"/>
            <a:ext cx="4471173" cy="2132892"/>
          </a:xfrm>
        </p:spPr>
        <p:txBody>
          <a:bodyPr/>
          <a:lstStyle/>
          <a:p>
            <a:r>
              <a:rPr lang="en-US" sz="7200" dirty="0"/>
              <a:t>Thank</a:t>
            </a:r>
            <a:br>
              <a:rPr lang="en-US" sz="7200" dirty="0"/>
            </a:br>
            <a:r>
              <a:rPr lang="en-US" sz="7200" dirty="0"/>
              <a:t>You.</a:t>
            </a:r>
          </a:p>
        </p:txBody>
      </p:sp>
    </p:spTree>
    <p:extLst>
      <p:ext uri="{BB962C8B-B14F-4D97-AF65-F5344CB8AC3E}">
        <p14:creationId xmlns:p14="http://schemas.microsoft.com/office/powerpoint/2010/main" val="1607252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6726" y="555809"/>
            <a:ext cx="3741737" cy="1911292"/>
          </a:xfrm>
        </p:spPr>
        <p:txBody>
          <a:bodyPr/>
          <a:lstStyle/>
          <a:p>
            <a:r>
              <a:rPr lang="en-US" sz="3200" dirty="0"/>
              <a:t>What Are the Benefits of</a:t>
            </a:r>
            <a:br>
              <a:rPr lang="en-US" sz="3200" dirty="0"/>
            </a:br>
            <a:r>
              <a:rPr lang="en-US" sz="3200" dirty="0"/>
              <a:t>Taking the</a:t>
            </a:r>
            <a:br>
              <a:rPr lang="en-US" sz="3200" dirty="0"/>
            </a:br>
            <a:r>
              <a:rPr lang="en-US" sz="3200" dirty="0"/>
              <a:t>PSAT/NMSQT</a:t>
            </a:r>
            <a:r>
              <a:rPr lang="en-US" sz="1800" baseline="75000" dirty="0"/>
              <a:t>®</a:t>
            </a:r>
            <a:r>
              <a:rPr lang="en-US" sz="3200" dirty="0"/>
              <a:t>?</a:t>
            </a:r>
            <a:endParaRPr lang="en-US" dirty="0"/>
          </a:p>
        </p:txBody>
      </p:sp>
      <p:pic>
        <p:nvPicPr>
          <p:cNvPr id="5" name="Picture 4" descr="Decorative"/>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6726" y="2761693"/>
            <a:ext cx="3741737" cy="3275617"/>
          </a:xfrm>
          <a:prstGeom prst="rect">
            <a:avLst/>
          </a:prstGeom>
        </p:spPr>
      </p:pic>
      <p:sp>
        <p:nvSpPr>
          <p:cNvPr id="2" name="Content Placeholder 1"/>
          <p:cNvSpPr>
            <a:spLocks noGrp="1"/>
          </p:cNvSpPr>
          <p:nvPr>
            <p:ph idx="1"/>
          </p:nvPr>
        </p:nvSpPr>
        <p:spPr>
          <a:xfrm>
            <a:off x="4773478" y="555809"/>
            <a:ext cx="6393513" cy="5372292"/>
          </a:xfrm>
        </p:spPr>
        <p:txBody>
          <a:bodyPr/>
          <a:lstStyle/>
          <a:p>
            <a:pPr>
              <a:lnSpc>
                <a:spcPct val="100000"/>
              </a:lnSpc>
              <a:spcBef>
                <a:spcPts val="2200"/>
              </a:spcBef>
              <a:spcAft>
                <a:spcPts val="0"/>
              </a:spcAft>
            </a:pPr>
            <a:r>
              <a:rPr lang="en-US" sz="1800" dirty="0"/>
              <a:t>Pr</a:t>
            </a:r>
            <a:r>
              <a:rPr lang="en-US" sz="1800" dirty="0">
                <a:solidFill>
                  <a:srgbClr val="1E1E1E"/>
                </a:solidFill>
              </a:rPr>
              <a:t>epa</a:t>
            </a:r>
            <a:r>
              <a:rPr lang="en-US" sz="1800" dirty="0"/>
              <a:t>re for the SAT</a:t>
            </a:r>
            <a:r>
              <a:rPr lang="en-US" sz="1400" b="1" baseline="55000" dirty="0">
                <a:solidFill>
                  <a:srgbClr val="1E1E1E"/>
                </a:solidFill>
              </a:rPr>
              <a:t>®</a:t>
            </a:r>
            <a:endParaRPr lang="en-US" sz="1800" dirty="0">
              <a:solidFill>
                <a:srgbClr val="1E1E1E"/>
              </a:solidFill>
            </a:endParaRPr>
          </a:p>
          <a:p>
            <a:pPr>
              <a:lnSpc>
                <a:spcPct val="100000"/>
              </a:lnSpc>
              <a:spcBef>
                <a:spcPts val="2200"/>
              </a:spcBef>
              <a:spcAft>
                <a:spcPts val="0"/>
              </a:spcAft>
            </a:pPr>
            <a:r>
              <a:rPr lang="en-US" sz="1800" dirty="0"/>
              <a:t>Get free, personalized Official SAT Practice on</a:t>
            </a:r>
            <a:br>
              <a:rPr lang="en-US" sz="1800" dirty="0"/>
            </a:br>
            <a:r>
              <a:rPr lang="en-US" sz="1800" dirty="0"/>
              <a:t>Khan Academy</a:t>
            </a:r>
            <a:r>
              <a:rPr lang="en-US" sz="1400" b="1" baseline="55000" dirty="0">
                <a:solidFill>
                  <a:srgbClr val="1E1E1E"/>
                </a:solidFill>
              </a:rPr>
              <a:t>®</a:t>
            </a:r>
            <a:r>
              <a:rPr lang="en-US" sz="1800" dirty="0"/>
              <a:t> </a:t>
            </a:r>
          </a:p>
          <a:p>
            <a:pPr>
              <a:lnSpc>
                <a:spcPct val="100000"/>
              </a:lnSpc>
              <a:spcBef>
                <a:spcPts val="2200"/>
              </a:spcBef>
              <a:spcAft>
                <a:spcPts val="0"/>
              </a:spcAft>
            </a:pPr>
            <a:r>
              <a:rPr lang="en-US" sz="1800" dirty="0"/>
              <a:t>Start getting ready for college with college and career planning tools</a:t>
            </a:r>
          </a:p>
          <a:p>
            <a:pPr>
              <a:lnSpc>
                <a:spcPct val="100000"/>
              </a:lnSpc>
              <a:spcBef>
                <a:spcPts val="2200"/>
              </a:spcBef>
              <a:spcAft>
                <a:spcPts val="0"/>
              </a:spcAft>
            </a:pPr>
            <a:r>
              <a:rPr lang="en-US" sz="1800" dirty="0"/>
              <a:t>Enter the National Merit</a:t>
            </a:r>
            <a:r>
              <a:rPr lang="en-US" sz="1400" b="1" baseline="55000" dirty="0">
                <a:solidFill>
                  <a:srgbClr val="1E1E1E"/>
                </a:solidFill>
              </a:rPr>
              <a:t>®</a:t>
            </a:r>
            <a:r>
              <a:rPr lang="en-US" sz="1800" dirty="0"/>
              <a:t> Scholarship Program</a:t>
            </a:r>
          </a:p>
          <a:p>
            <a:pPr>
              <a:lnSpc>
                <a:spcPct val="100000"/>
              </a:lnSpc>
              <a:spcBef>
                <a:spcPts val="2200"/>
              </a:spcBef>
              <a:spcAft>
                <a:spcPts val="0"/>
              </a:spcAft>
            </a:pPr>
            <a:r>
              <a:rPr lang="en-US" sz="1800" dirty="0"/>
              <a:t>See which AP</a:t>
            </a:r>
            <a:r>
              <a:rPr lang="en-US" sz="1400" b="1" baseline="55000" dirty="0">
                <a:solidFill>
                  <a:srgbClr val="1E1E1E"/>
                </a:solidFill>
              </a:rPr>
              <a:t>®</a:t>
            </a:r>
            <a:r>
              <a:rPr lang="en-US" sz="1800" dirty="0"/>
              <a:t> courses for which you might be ready</a:t>
            </a:r>
          </a:p>
          <a:p>
            <a:pPr>
              <a:lnSpc>
                <a:spcPct val="100000"/>
              </a:lnSpc>
              <a:spcBef>
                <a:spcPts val="2200"/>
              </a:spcBef>
              <a:spcAft>
                <a:spcPts val="0"/>
              </a:spcAft>
            </a:pPr>
            <a:r>
              <a:rPr lang="en-US" sz="1800" dirty="0"/>
              <a:t>Get admission and financial aid information from colleges</a:t>
            </a:r>
          </a:p>
        </p:txBody>
      </p:sp>
      <p:sp>
        <p:nvSpPr>
          <p:cNvPr id="3" name="Slide Number Placeholder 2"/>
          <p:cNvSpPr>
            <a:spLocks noGrp="1"/>
          </p:cNvSpPr>
          <p:nvPr>
            <p:ph type="sldNum" sz="quarter" idx="12"/>
          </p:nvPr>
        </p:nvSpPr>
        <p:spPr/>
        <p:txBody>
          <a:bodyPr/>
          <a:lstStyle/>
          <a:p>
            <a:fld id="{017ED8CA-143E-8B40-B3C8-0174DDF149EE}" type="slidenum">
              <a:rPr lang="en-US" smtClean="0"/>
              <a:t>3</a:t>
            </a:fld>
            <a:endParaRPr lang="en-US" dirty="0"/>
          </a:p>
        </p:txBody>
      </p:sp>
    </p:spTree>
    <p:extLst>
      <p:ext uri="{BB962C8B-B14F-4D97-AF65-F5344CB8AC3E}">
        <p14:creationId xmlns:p14="http://schemas.microsoft.com/office/powerpoint/2010/main" val="2892403400"/>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6726" y="555809"/>
            <a:ext cx="3741737" cy="2362698"/>
          </a:xfrm>
        </p:spPr>
        <p:txBody>
          <a:bodyPr/>
          <a:lstStyle/>
          <a:p>
            <a:r>
              <a:rPr lang="en-US" sz="3200" dirty="0"/>
              <a:t>How Do I</a:t>
            </a:r>
            <a:br>
              <a:rPr lang="en-US" sz="3200" dirty="0"/>
            </a:br>
            <a:r>
              <a:rPr lang="en-US" sz="3200" dirty="0"/>
              <a:t>Access My</a:t>
            </a:r>
            <a:br>
              <a:rPr lang="en-US" sz="3200" dirty="0"/>
            </a:br>
            <a:r>
              <a:rPr lang="en-US" sz="3200" dirty="0"/>
              <a:t>PSAT/NMSQT</a:t>
            </a:r>
            <a:r>
              <a:rPr lang="en-US" sz="1800" baseline="95000" dirty="0"/>
              <a:t>®</a:t>
            </a:r>
            <a:r>
              <a:rPr lang="en-US" sz="3200" dirty="0"/>
              <a:t> Scores and Reports?</a:t>
            </a:r>
            <a:endParaRPr lang="en-US" dirty="0"/>
          </a:p>
        </p:txBody>
      </p:sp>
      <p:sp>
        <p:nvSpPr>
          <p:cNvPr id="4" name="Content Placeholder 3"/>
          <p:cNvSpPr>
            <a:spLocks noGrp="1"/>
          </p:cNvSpPr>
          <p:nvPr>
            <p:ph idx="1"/>
          </p:nvPr>
        </p:nvSpPr>
        <p:spPr>
          <a:xfrm>
            <a:off x="4773478" y="555809"/>
            <a:ext cx="6960030" cy="1250729"/>
          </a:xfrm>
        </p:spPr>
        <p:txBody>
          <a:bodyPr/>
          <a:lstStyle/>
          <a:p>
            <a:pPr indent="-346075">
              <a:lnSpc>
                <a:spcPct val="100000"/>
              </a:lnSpc>
              <a:buFont typeface="+mj-lt"/>
              <a:buAutoNum type="arabicPeriod"/>
            </a:pPr>
            <a:r>
              <a:rPr lang="en-US" sz="1800" dirty="0"/>
              <a:t>Review your paper score reports.</a:t>
            </a:r>
          </a:p>
          <a:p>
            <a:pPr indent="-346075">
              <a:lnSpc>
                <a:spcPct val="100000"/>
              </a:lnSpc>
              <a:buFont typeface="+mj-lt"/>
              <a:buAutoNum type="arabicPeriod"/>
            </a:pPr>
            <a:r>
              <a:rPr lang="en-US" sz="1800" dirty="0"/>
              <a:t>Review your online reports.</a:t>
            </a:r>
          </a:p>
          <a:p>
            <a:pPr indent="-346075">
              <a:lnSpc>
                <a:spcPct val="100000"/>
              </a:lnSpc>
              <a:buFont typeface="+mj-lt"/>
              <a:buAutoNum type="arabicPeriod"/>
            </a:pPr>
            <a:endParaRPr lang="en-US" sz="1800" dirty="0"/>
          </a:p>
        </p:txBody>
      </p:sp>
      <p:pic>
        <p:nvPicPr>
          <p:cNvPr id="9" name="Picture 8" descr="Decorative"/>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4773478" y="2034820"/>
            <a:ext cx="6960030" cy="4062032"/>
          </a:xfrm>
          <a:prstGeom prst="rect">
            <a:avLst/>
          </a:prstGeom>
        </p:spPr>
      </p:pic>
      <p:sp>
        <p:nvSpPr>
          <p:cNvPr id="3" name="Slide Number Placeholder 2"/>
          <p:cNvSpPr>
            <a:spLocks noGrp="1"/>
          </p:cNvSpPr>
          <p:nvPr>
            <p:ph type="sldNum" sz="quarter" idx="12"/>
          </p:nvPr>
        </p:nvSpPr>
        <p:spPr/>
        <p:txBody>
          <a:bodyPr/>
          <a:lstStyle/>
          <a:p>
            <a:fld id="{017ED8CA-143E-8B40-B3C8-0174DDF149EE}" type="slidenum">
              <a:rPr lang="en-US" smtClean="0"/>
              <a:t>4</a:t>
            </a:fld>
            <a:endParaRPr lang="en-US" dirty="0"/>
          </a:p>
        </p:txBody>
      </p:sp>
    </p:spTree>
    <p:extLst>
      <p:ext uri="{BB962C8B-B14F-4D97-AF65-F5344CB8AC3E}">
        <p14:creationId xmlns:p14="http://schemas.microsoft.com/office/powerpoint/2010/main" val="2345220741"/>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prstGeom prst="rect">
            <a:avLst/>
          </a:prstGeom>
        </p:spPr>
        <p:txBody>
          <a:bodyPr/>
          <a:lstStyle/>
          <a:p>
            <a:r>
              <a:rPr lang="en-US" dirty="0"/>
              <a:t>Understanding My Paper Score Report</a:t>
            </a:r>
          </a:p>
        </p:txBody>
      </p:sp>
    </p:spTree>
    <p:extLst>
      <p:ext uri="{BB962C8B-B14F-4D97-AF65-F5344CB8AC3E}">
        <p14:creationId xmlns:p14="http://schemas.microsoft.com/office/powerpoint/2010/main" val="2104619656"/>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6726" y="555809"/>
            <a:ext cx="3741737" cy="1033103"/>
          </a:xfrm>
        </p:spPr>
        <p:txBody>
          <a:bodyPr/>
          <a:lstStyle/>
          <a:p>
            <a:r>
              <a:rPr lang="en-US" sz="3200" dirty="0"/>
              <a:t>What Are</a:t>
            </a:r>
            <a:br>
              <a:rPr lang="en-US" sz="3200" dirty="0"/>
            </a:br>
            <a:r>
              <a:rPr lang="en-US" sz="3200" dirty="0"/>
              <a:t>My Scores?</a:t>
            </a:r>
          </a:p>
        </p:txBody>
      </p:sp>
      <p:sp>
        <p:nvSpPr>
          <p:cNvPr id="7" name="Text Placeholder 6"/>
          <p:cNvSpPr>
            <a:spLocks noGrp="1"/>
          </p:cNvSpPr>
          <p:nvPr>
            <p:ph type="body" sz="quarter" idx="13"/>
          </p:nvPr>
        </p:nvSpPr>
        <p:spPr>
          <a:xfrm>
            <a:off x="466725" y="1525305"/>
            <a:ext cx="4070980" cy="723275"/>
          </a:xfrm>
        </p:spPr>
        <p:txBody>
          <a:bodyPr/>
          <a:lstStyle/>
          <a:p>
            <a:pPr>
              <a:lnSpc>
                <a:spcPct val="100000"/>
              </a:lnSpc>
            </a:pPr>
            <a:r>
              <a:rPr lang="en-US" dirty="0"/>
              <a:t>Scores for the assessments in the SAT</a:t>
            </a:r>
            <a:r>
              <a:rPr lang="en-US" sz="1000" baseline="80000" dirty="0"/>
              <a:t>®</a:t>
            </a:r>
            <a:r>
              <a:rPr lang="en-US" dirty="0"/>
              <a:t> Suite are vertically equated.</a:t>
            </a:r>
          </a:p>
        </p:txBody>
      </p:sp>
      <p:pic>
        <p:nvPicPr>
          <p:cNvPr id="2" name="Picture 1" descr="Cover page of paper Student PSAT/NMSQT Score Report."/>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6725" y="2507130"/>
            <a:ext cx="2720340" cy="3520440"/>
          </a:xfrm>
          <a:prstGeom prst="rect">
            <a:avLst/>
          </a:prstGeom>
          <a:solidFill>
            <a:schemeClr val="bg1"/>
          </a:solidFill>
          <a:ln w="9525" cmpd="sng">
            <a:solidFill>
              <a:schemeClr val="bg1">
                <a:lumMod val="75000"/>
              </a:schemeClr>
            </a:solidFill>
          </a:ln>
          <a:effectLst>
            <a:outerShdw blurRad="50800" dist="38100" dir="2700000" algn="tl" rotWithShape="0">
              <a:srgbClr val="000000">
                <a:alpha val="15000"/>
              </a:srgbClr>
            </a:outerShdw>
          </a:effectLst>
        </p:spPr>
      </p:pic>
      <p:pic>
        <p:nvPicPr>
          <p:cNvPr id="1026" name="Picture 2" descr="Screen shot of paper Student PSAT/NMSQT Score Report.  The student's  Evidence-Based Reading and Wrting Score, Total Score, and Math Score are circled in blue."/>
          <p:cNvPicPr>
            <a:picLocks noGrp="1" noChangeAspect="1" noChangeArrowheads="1"/>
          </p:cNvPicPr>
          <p:nvPr>
            <p:ph idx="1"/>
          </p:nvPr>
        </p:nvPicPr>
        <p:blipFill>
          <a:blip r:embed="rId4">
            <a:extLst>
              <a:ext uri="{28A0092B-C50C-407E-A947-70E740481C1C}">
                <a14:useLocalDpi xmlns:a14="http://schemas.microsoft.com/office/drawing/2010/main"/>
              </a:ext>
            </a:extLst>
          </a:blip>
          <a:srcRect/>
          <a:stretch>
            <a:fillRect/>
          </a:stretch>
        </p:blipFill>
        <p:spPr bwMode="auto">
          <a:xfrm>
            <a:off x="4822934" y="769262"/>
            <a:ext cx="6860957" cy="3971079"/>
          </a:xfrm>
          <a:prstGeom prst="rect">
            <a:avLst/>
          </a:prstGeom>
          <a:solidFill>
            <a:schemeClr val="bg1"/>
          </a:solidFill>
          <a:ln w="9525" cmpd="sng">
            <a:solidFill>
              <a:schemeClr val="bg1">
                <a:lumMod val="75000"/>
              </a:schemeClr>
            </a:solidFill>
          </a:ln>
          <a:effectLst>
            <a:outerShdw blurRad="50800" dist="38100" dir="2700000" algn="tl" rotWithShape="0">
              <a:srgbClr val="000000">
                <a:alpha val="15000"/>
              </a:srgbClr>
            </a:outerShdw>
          </a:effectLst>
          <a:extLst/>
        </p:spPr>
      </p:pic>
      <p:sp>
        <p:nvSpPr>
          <p:cNvPr id="10" name="Oval 9" descr="Score report detail page of the paper score report for PSAT/NMSQT."/>
          <p:cNvSpPr/>
          <p:nvPr/>
        </p:nvSpPr>
        <p:spPr>
          <a:xfrm>
            <a:off x="4965616" y="769262"/>
            <a:ext cx="2072640" cy="1431500"/>
          </a:xfrm>
          <a:prstGeom prst="ellipse">
            <a:avLst/>
          </a:prstGeom>
          <a:noFill/>
          <a:ln w="38100" cmpd="sng">
            <a:solidFill>
              <a:srgbClr val="009C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descr="Score report detail page of the paper score report for PSAT/NMSQT."/>
          <p:cNvSpPr/>
          <p:nvPr/>
        </p:nvSpPr>
        <p:spPr>
          <a:xfrm>
            <a:off x="7212718" y="769262"/>
            <a:ext cx="2072640" cy="1431500"/>
          </a:xfrm>
          <a:prstGeom prst="ellipse">
            <a:avLst/>
          </a:prstGeom>
          <a:noFill/>
          <a:ln w="38100" cmpd="sng">
            <a:solidFill>
              <a:srgbClr val="009C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descr="Score report detail page of the paper score report for PSAT/NMSQT."/>
          <p:cNvSpPr/>
          <p:nvPr/>
        </p:nvSpPr>
        <p:spPr>
          <a:xfrm>
            <a:off x="9459821" y="769262"/>
            <a:ext cx="2072640" cy="1431500"/>
          </a:xfrm>
          <a:prstGeom prst="ellipse">
            <a:avLst/>
          </a:prstGeom>
          <a:noFill/>
          <a:ln w="38100" cmpd="sng">
            <a:solidFill>
              <a:srgbClr val="009C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5158120"/>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6726" y="555809"/>
            <a:ext cx="3741737" cy="1476302"/>
          </a:xfrm>
        </p:spPr>
        <p:txBody>
          <a:bodyPr/>
          <a:lstStyle/>
          <a:p>
            <a:r>
              <a:rPr lang="en-US" sz="3200" dirty="0"/>
              <a:t>What Are</a:t>
            </a:r>
            <a:br>
              <a:rPr lang="en-US" sz="3200" dirty="0"/>
            </a:br>
            <a:r>
              <a:rPr lang="en-US" sz="3200" dirty="0"/>
              <a:t>My Scores? </a:t>
            </a:r>
            <a:r>
              <a:rPr lang="en-US" sz="1600" i="1" dirty="0"/>
              <a:t>(cont.)</a:t>
            </a:r>
            <a:br>
              <a:rPr lang="en-US" sz="3200" dirty="0"/>
            </a:br>
            <a:endParaRPr lang="en-US" sz="3200" dirty="0"/>
          </a:p>
        </p:txBody>
      </p:sp>
      <p:sp>
        <p:nvSpPr>
          <p:cNvPr id="5" name="Text Placeholder 4"/>
          <p:cNvSpPr>
            <a:spLocks noGrp="1"/>
          </p:cNvSpPr>
          <p:nvPr>
            <p:ph type="body" sz="quarter" idx="13"/>
          </p:nvPr>
        </p:nvSpPr>
        <p:spPr>
          <a:xfrm>
            <a:off x="466725" y="1525305"/>
            <a:ext cx="3741738" cy="1461939"/>
          </a:xfrm>
        </p:spPr>
        <p:txBody>
          <a:bodyPr/>
          <a:lstStyle/>
          <a:p>
            <a:pPr>
              <a:lnSpc>
                <a:spcPct val="100000"/>
              </a:lnSpc>
            </a:pPr>
            <a:r>
              <a:rPr lang="en-US" dirty="0"/>
              <a:t>Test scores, cross-test scores, and subscores give students insightful information about their strengths and areas for improvement.</a:t>
            </a:r>
          </a:p>
        </p:txBody>
      </p:sp>
      <p:pic>
        <p:nvPicPr>
          <p:cNvPr id="2052" name="Picture 4" descr="Screen shot of paper Student PSAT/NMSQT Score Report showing Test Scores, Cross-Test Scores, and Subscores."/>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5029831" y="769262"/>
            <a:ext cx="6447164" cy="4404894"/>
          </a:xfrm>
          <a:prstGeom prst="rect">
            <a:avLst/>
          </a:prstGeom>
          <a:solidFill>
            <a:schemeClr val="bg1"/>
          </a:solidFill>
          <a:ln w="9525" cmpd="sng">
            <a:solidFill>
              <a:schemeClr val="bg1">
                <a:lumMod val="75000"/>
              </a:schemeClr>
            </a:solidFill>
          </a:ln>
          <a:effectLst>
            <a:outerShdw blurRad="50800" dist="38100" dir="2700000" algn="tl" rotWithShape="0">
              <a:srgbClr val="000000">
                <a:alpha val="15000"/>
              </a:srgbClr>
            </a:outerShdw>
          </a:effectLst>
          <a:extLst/>
        </p:spPr>
      </p:pic>
      <p:sp>
        <p:nvSpPr>
          <p:cNvPr id="3" name="Slide Number Placeholder 2"/>
          <p:cNvSpPr>
            <a:spLocks noGrp="1"/>
          </p:cNvSpPr>
          <p:nvPr>
            <p:ph type="sldNum" sz="quarter" idx="12"/>
          </p:nvPr>
        </p:nvSpPr>
        <p:spPr/>
        <p:txBody>
          <a:bodyPr/>
          <a:lstStyle/>
          <a:p>
            <a:fld id="{017ED8CA-143E-8B40-B3C8-0174DDF149EE}" type="slidenum">
              <a:rPr lang="en-US" smtClean="0"/>
              <a:t>7</a:t>
            </a:fld>
            <a:endParaRPr lang="en-US" dirty="0"/>
          </a:p>
        </p:txBody>
      </p:sp>
    </p:spTree>
    <p:extLst>
      <p:ext uri="{BB962C8B-B14F-4D97-AF65-F5344CB8AC3E}">
        <p14:creationId xmlns:p14="http://schemas.microsoft.com/office/powerpoint/2010/main" val="94563955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6726" y="555809"/>
            <a:ext cx="3741737" cy="1024896"/>
          </a:xfrm>
        </p:spPr>
        <p:txBody>
          <a:bodyPr/>
          <a:lstStyle/>
          <a:p>
            <a:r>
              <a:rPr lang="en-US" sz="3200" dirty="0"/>
              <a:t>What Are My Score Percentiles?</a:t>
            </a:r>
            <a:endParaRPr lang="en-US" dirty="0"/>
          </a:p>
        </p:txBody>
      </p:sp>
      <p:sp>
        <p:nvSpPr>
          <p:cNvPr id="5" name="Text Placeholder 4"/>
          <p:cNvSpPr>
            <a:spLocks noGrp="1"/>
          </p:cNvSpPr>
          <p:nvPr>
            <p:ph type="body" sz="quarter" idx="13"/>
          </p:nvPr>
        </p:nvSpPr>
        <p:spPr>
          <a:xfrm>
            <a:off x="466725" y="1525305"/>
            <a:ext cx="3499583" cy="1215717"/>
          </a:xfrm>
        </p:spPr>
        <p:txBody>
          <a:bodyPr/>
          <a:lstStyle/>
          <a:p>
            <a:pPr>
              <a:lnSpc>
                <a:spcPct val="100000"/>
              </a:lnSpc>
            </a:pPr>
            <a:r>
              <a:rPr lang="en-US" dirty="0"/>
              <a:t>Percentiles and benchmarks are provided for 10th and 11th grades on the</a:t>
            </a:r>
            <a:br>
              <a:rPr lang="en-US" dirty="0"/>
            </a:br>
            <a:r>
              <a:rPr lang="en-US" dirty="0"/>
              <a:t>PSAT/NMSQT</a:t>
            </a:r>
            <a:r>
              <a:rPr lang="en-US" sz="1000" baseline="80000" dirty="0"/>
              <a:t>®</a:t>
            </a:r>
            <a:r>
              <a:rPr lang="en-US" dirty="0"/>
              <a:t>.</a:t>
            </a:r>
          </a:p>
        </p:txBody>
      </p:sp>
      <p:pic>
        <p:nvPicPr>
          <p:cNvPr id="13" name="Picture 2" descr="Screen shot of paper Student Score Report with students percentiles circled in blue."/>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4843447" y="773769"/>
            <a:ext cx="6860957" cy="3971079"/>
          </a:xfrm>
          <a:prstGeom prst="rect">
            <a:avLst/>
          </a:prstGeom>
          <a:solidFill>
            <a:schemeClr val="bg1"/>
          </a:solidFill>
          <a:ln w="9525" cmpd="sng">
            <a:solidFill>
              <a:schemeClr val="bg1">
                <a:lumMod val="75000"/>
              </a:schemeClr>
            </a:solidFill>
          </a:ln>
          <a:effectLst>
            <a:outerShdw blurRad="50800" dist="38100" dir="2700000" algn="tl" rotWithShape="0">
              <a:srgbClr val="000000">
                <a:alpha val="15000"/>
              </a:srgbClr>
            </a:outerShdw>
          </a:effectLst>
          <a:extLst/>
        </p:spPr>
      </p:pic>
      <p:sp>
        <p:nvSpPr>
          <p:cNvPr id="8" name="Oval 7" descr="Score report detail page of the paper score report for PSAT/NMSQT. Test scores, cross-test scores, and subscores. Immediately under each of the three scores, students are presented with their Nationally Representative Sample Percentile."/>
          <p:cNvSpPr/>
          <p:nvPr/>
        </p:nvSpPr>
        <p:spPr>
          <a:xfrm>
            <a:off x="5570380" y="1565890"/>
            <a:ext cx="1036320" cy="694944"/>
          </a:xfrm>
          <a:prstGeom prst="ellipse">
            <a:avLst/>
          </a:prstGeom>
          <a:noFill/>
          <a:ln w="38100" cmpd="sng">
            <a:solidFill>
              <a:srgbClr val="009C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descr="Score report detail page of the paper score report for PSAT/NMSQT. Test scores, cross-test scores, and subscores. Immediately under each of the three scores, students are presented with their Nationally Representative Sample Percentile."/>
          <p:cNvSpPr/>
          <p:nvPr/>
        </p:nvSpPr>
        <p:spPr>
          <a:xfrm>
            <a:off x="7755766" y="1591280"/>
            <a:ext cx="1036320" cy="694944"/>
          </a:xfrm>
          <a:prstGeom prst="ellipse">
            <a:avLst/>
          </a:prstGeom>
          <a:noFill/>
          <a:ln w="38100" cmpd="sng">
            <a:solidFill>
              <a:srgbClr val="009C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descr="Score report detail page of the paper score report for PSAT/NMSQT. Test scores, cross-test scores, and subscores. Immediately under each of the three scores, students are presented with their Nationally Representative Sample Percentile."/>
          <p:cNvSpPr/>
          <p:nvPr/>
        </p:nvSpPr>
        <p:spPr>
          <a:xfrm>
            <a:off x="9875478" y="1591280"/>
            <a:ext cx="1036320" cy="694944"/>
          </a:xfrm>
          <a:prstGeom prst="ellipse">
            <a:avLst/>
          </a:prstGeom>
          <a:noFill/>
          <a:ln w="38100" cmpd="sng">
            <a:solidFill>
              <a:srgbClr val="009C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017ED8CA-143E-8B40-B3C8-0174DDF149EE}" type="slidenum">
              <a:rPr lang="en-US" smtClean="0"/>
              <a:t>8</a:t>
            </a:fld>
            <a:endParaRPr lang="en-US" dirty="0"/>
          </a:p>
        </p:txBody>
      </p:sp>
    </p:spTree>
    <p:extLst>
      <p:ext uri="{BB962C8B-B14F-4D97-AF65-F5344CB8AC3E}">
        <p14:creationId xmlns:p14="http://schemas.microsoft.com/office/powerpoint/2010/main" val="2267378594"/>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6726" y="555809"/>
            <a:ext cx="3741737" cy="1024896"/>
          </a:xfrm>
        </p:spPr>
        <p:txBody>
          <a:bodyPr/>
          <a:lstStyle/>
          <a:p>
            <a:r>
              <a:rPr lang="en-US" sz="3200" dirty="0"/>
              <a:t>What Are My Score Ranges?</a:t>
            </a:r>
            <a:endParaRPr lang="en-US" dirty="0"/>
          </a:p>
        </p:txBody>
      </p:sp>
      <p:sp>
        <p:nvSpPr>
          <p:cNvPr id="5" name="Text Placeholder 4"/>
          <p:cNvSpPr>
            <a:spLocks noGrp="1"/>
          </p:cNvSpPr>
          <p:nvPr>
            <p:ph type="body" sz="quarter" idx="13"/>
          </p:nvPr>
        </p:nvSpPr>
        <p:spPr>
          <a:xfrm>
            <a:off x="466726" y="1580705"/>
            <a:ext cx="3519120" cy="969496"/>
          </a:xfrm>
        </p:spPr>
        <p:txBody>
          <a:bodyPr/>
          <a:lstStyle/>
          <a:p>
            <a:pPr>
              <a:lnSpc>
                <a:spcPct val="100000"/>
              </a:lnSpc>
            </a:pPr>
            <a:r>
              <a:rPr lang="en-US" dirty="0"/>
              <a:t>PSAT/NMSQT</a:t>
            </a:r>
            <a:r>
              <a:rPr lang="en-US" sz="1000" baseline="80000" dirty="0"/>
              <a:t>®</a:t>
            </a:r>
            <a:r>
              <a:rPr lang="en-US" dirty="0"/>
              <a:t> scores should be interpreted as ranges rather than singular points.</a:t>
            </a:r>
          </a:p>
        </p:txBody>
      </p:sp>
      <p:pic>
        <p:nvPicPr>
          <p:cNvPr id="3075" name="Picture 3" descr="Screen shot of paper Student PSAT/NMSQT Score Report with call out box explaining score ranges."/>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7513467" y="775034"/>
            <a:ext cx="3976674" cy="5009677"/>
          </a:xfrm>
          <a:prstGeom prst="rect">
            <a:avLst/>
          </a:prstGeom>
          <a:solidFill>
            <a:schemeClr val="bg1"/>
          </a:solidFill>
          <a:ln w="9525" cmpd="sng">
            <a:solidFill>
              <a:schemeClr val="bg1">
                <a:lumMod val="75000"/>
              </a:schemeClr>
            </a:solidFill>
          </a:ln>
          <a:effectLst>
            <a:outerShdw blurRad="50800" dist="38100" dir="2700000" algn="tl" rotWithShape="0">
              <a:srgbClr val="000000">
                <a:alpha val="15000"/>
              </a:srgbClr>
            </a:outerShdw>
          </a:effectLst>
          <a:extLst/>
        </p:spPr>
      </p:pic>
      <p:pic>
        <p:nvPicPr>
          <p:cNvPr id="3076" name="Picture 4" descr="Screen shot of paper Student PSAT/NMSQT Score Report with call out box explaining score range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767911" y="2479549"/>
            <a:ext cx="4465637" cy="1789113"/>
          </a:xfrm>
          <a:prstGeom prst="rect">
            <a:avLst/>
          </a:prstGeom>
          <a:solidFill>
            <a:schemeClr val="bg1"/>
          </a:solidFill>
          <a:ln w="9525" cmpd="sng">
            <a:solidFill>
              <a:schemeClr val="bg1">
                <a:lumMod val="75000"/>
              </a:schemeClr>
            </a:solidFill>
          </a:ln>
          <a:effectLst>
            <a:outerShdw blurRad="50800" dist="38100" dir="2700000" algn="tl" rotWithShape="0">
              <a:srgbClr val="000000">
                <a:alpha val="15000"/>
              </a:srgbClr>
            </a:outerShdw>
          </a:effectLst>
          <a:extLst/>
        </p:spPr>
      </p:pic>
      <p:cxnSp>
        <p:nvCxnSpPr>
          <p:cNvPr id="10" name="Straight Arrow Connector 9" descr="Screen shot of paper Student PSAT/NMSQT Score Report with call out box explaining score ranges."/>
          <p:cNvCxnSpPr>
            <a:stCxn id="8" idx="1"/>
          </p:cNvCxnSpPr>
          <p:nvPr/>
        </p:nvCxnSpPr>
        <p:spPr>
          <a:xfrm flipH="1" flipV="1">
            <a:off x="6832847" y="4268663"/>
            <a:ext cx="970624" cy="975018"/>
          </a:xfrm>
          <a:prstGeom prst="straightConnector1">
            <a:avLst/>
          </a:prstGeom>
          <a:ln w="38100" cmpd="sng">
            <a:solidFill>
              <a:srgbClr val="009CDE"/>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descr="Screen shot of paper Student PSAT/NMSQT Score Report with call out box explaining score ranges."/>
          <p:cNvSpPr/>
          <p:nvPr/>
        </p:nvSpPr>
        <p:spPr>
          <a:xfrm>
            <a:off x="7803471" y="4915715"/>
            <a:ext cx="1669002" cy="6559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017ED8CA-143E-8B40-B3C8-0174DDF149EE}" type="slidenum">
              <a:rPr lang="en-US" smtClean="0"/>
              <a:t>9</a:t>
            </a:fld>
            <a:endParaRPr lang="en-US" dirty="0"/>
          </a:p>
        </p:txBody>
      </p:sp>
    </p:spTree>
    <p:extLst>
      <p:ext uri="{BB962C8B-B14F-4D97-AF65-F5344CB8AC3E}">
        <p14:creationId xmlns:p14="http://schemas.microsoft.com/office/powerpoint/2010/main" val="1199031885"/>
      </p:ext>
    </p:extLst>
  </p:cSld>
  <p:clrMapOvr>
    <a:masterClrMapping/>
  </p:clrMapOvr>
  <p:transition spd="slow">
    <p:push dir="u"/>
  </p:transition>
</p:sld>
</file>

<file path=ppt/theme/theme1.xml><?xml version="1.0" encoding="utf-8"?>
<a:theme xmlns:a="http://schemas.openxmlformats.org/drawingml/2006/main" name="Title Slides">
  <a:themeElements>
    <a:clrScheme name="CBSAT">
      <a:dk1>
        <a:srgbClr val="1E1E1E"/>
      </a:dk1>
      <a:lt1>
        <a:srgbClr val="FFFFFF"/>
      </a:lt1>
      <a:dk2>
        <a:srgbClr val="44546A"/>
      </a:dk2>
      <a:lt2>
        <a:srgbClr val="E7E6E6"/>
      </a:lt2>
      <a:accent1>
        <a:srgbClr val="009CDE"/>
      </a:accent1>
      <a:accent2>
        <a:srgbClr val="71C5E8"/>
      </a:accent2>
      <a:accent3>
        <a:srgbClr val="FEDB00"/>
      </a:accent3>
      <a:accent4>
        <a:srgbClr val="E57200"/>
      </a:accent4>
      <a:accent5>
        <a:srgbClr val="009CDE"/>
      </a:accent5>
      <a:accent6>
        <a:srgbClr val="3A913F"/>
      </a:accent6>
      <a:hlink>
        <a:srgbClr val="009CDE"/>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ection Dividers">
  <a:themeElements>
    <a:clrScheme name="CBSAT">
      <a:dk1>
        <a:srgbClr val="1E1E1E"/>
      </a:dk1>
      <a:lt1>
        <a:srgbClr val="FFFFFF"/>
      </a:lt1>
      <a:dk2>
        <a:srgbClr val="44546A"/>
      </a:dk2>
      <a:lt2>
        <a:srgbClr val="E7E6E6"/>
      </a:lt2>
      <a:accent1>
        <a:srgbClr val="009CDE"/>
      </a:accent1>
      <a:accent2>
        <a:srgbClr val="71C5E8"/>
      </a:accent2>
      <a:accent3>
        <a:srgbClr val="FEDB00"/>
      </a:accent3>
      <a:accent4>
        <a:srgbClr val="E57200"/>
      </a:accent4>
      <a:accent5>
        <a:srgbClr val="009CDE"/>
      </a:accent5>
      <a:accent6>
        <a:srgbClr val="3A913F"/>
      </a:accent6>
      <a:hlink>
        <a:srgbClr val="009CDE"/>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ontent Slides">
  <a:themeElements>
    <a:clrScheme name="CBSAT">
      <a:dk1>
        <a:srgbClr val="1E1E1E"/>
      </a:dk1>
      <a:lt1>
        <a:srgbClr val="FFFFFF"/>
      </a:lt1>
      <a:dk2>
        <a:srgbClr val="44546A"/>
      </a:dk2>
      <a:lt2>
        <a:srgbClr val="E7E6E6"/>
      </a:lt2>
      <a:accent1>
        <a:srgbClr val="009CDE"/>
      </a:accent1>
      <a:accent2>
        <a:srgbClr val="71C5E8"/>
      </a:accent2>
      <a:accent3>
        <a:srgbClr val="FEDB00"/>
      </a:accent3>
      <a:accent4>
        <a:srgbClr val="E57200"/>
      </a:accent4>
      <a:accent5>
        <a:srgbClr val="009CDE"/>
      </a:accent5>
      <a:accent6>
        <a:srgbClr val="3A913F"/>
      </a:accent6>
      <a:hlink>
        <a:srgbClr val="009CDE"/>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1556</TotalTime>
  <Words>5305</Words>
  <Application>Microsoft Office PowerPoint</Application>
  <PresentationFormat>Widescreen</PresentationFormat>
  <Paragraphs>271</Paragraphs>
  <Slides>28</Slides>
  <Notes>28</Notes>
  <HiddenSlides>0</HiddenSlides>
  <MMClips>2</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28</vt:i4>
      </vt:variant>
    </vt:vector>
  </HeadingPairs>
  <TitlesOfParts>
    <vt:vector size="37" baseType="lpstr">
      <vt:lpstr>Arial</vt:lpstr>
      <vt:lpstr>Calibri</vt:lpstr>
      <vt:lpstr>Roboto</vt:lpstr>
      <vt:lpstr>Verdana</vt:lpstr>
      <vt:lpstr>Verdana Bold</vt:lpstr>
      <vt:lpstr>Verdana Regular</vt:lpstr>
      <vt:lpstr>Title Slides</vt:lpstr>
      <vt:lpstr>Section Dividers</vt:lpstr>
      <vt:lpstr>1_Content Slides</vt:lpstr>
      <vt:lpstr>Using Your PSAT/NMSQT® Scores to Increase College Readiness </vt:lpstr>
      <vt:lpstr>Get to Know the PSAT/NMSQT®</vt:lpstr>
      <vt:lpstr>What Are the Benefits of Taking the PSAT/NMSQT®?</vt:lpstr>
      <vt:lpstr>How Do I Access My PSAT/NMSQT® Scores and Reports?</vt:lpstr>
      <vt:lpstr>Understanding My Paper Score Report</vt:lpstr>
      <vt:lpstr>What Are My Scores?</vt:lpstr>
      <vt:lpstr>What Are My Scores? (cont.) </vt:lpstr>
      <vt:lpstr>What Are My Score Percentiles?</vt:lpstr>
      <vt:lpstr>What Are My Score Ranges?</vt:lpstr>
      <vt:lpstr>What Is the National Merit® Scholarship Program?</vt:lpstr>
      <vt:lpstr>What Are My Areas of Strength? What Skills Do I Need to Build?</vt:lpstr>
      <vt:lpstr>How Do I Access My Online PSAT/NMSQT® Scores and Reports?</vt:lpstr>
      <vt:lpstr>How Do I Access My Online PSAT/NMSQT® Scores and Reports? (cont.)</vt:lpstr>
      <vt:lpstr>PowerPoint Presentation</vt:lpstr>
      <vt:lpstr>How Can I Improve My Academic Skills?</vt:lpstr>
      <vt:lpstr>What Can I Learn from My Answers?</vt:lpstr>
      <vt:lpstr>What Can I Learn from My Answers? (cont.)</vt:lpstr>
      <vt:lpstr>What Is My AP Potential™?</vt:lpstr>
      <vt:lpstr>What Are My Next Steps?</vt:lpstr>
      <vt:lpstr>Official SAT® Practice with Khan Academy®— It’s FREE!</vt:lpstr>
      <vt:lpstr>How Can I Practice with Khan Academy®? </vt:lpstr>
      <vt:lpstr>What Steps Will I Follow to Link My College Board Account to Khan Academy®?</vt:lpstr>
      <vt:lpstr>How Do I Register for the SAT®?</vt:lpstr>
      <vt:lpstr>What Additional Resources Will Help Me Prepare for My Future?</vt:lpstr>
      <vt:lpstr>BigFuture™— Search Colleges, Scholarships, and Careers</vt:lpstr>
      <vt:lpstr>Road Map to Careers</vt:lpstr>
      <vt:lpstr>Student Search Service®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Your PSAT/NMSQT Scores to Increase College Readiness Presentation | SAT Suite of Assessments – The College Board</dc:title>
  <dc:subject>A presentation for students on accessing PSAT/NMSQT scores online, understanding the score reports, and using scores to increase their college readiness.</dc:subject>
  <dc:creator>The College Board;SAT Suite of Assessments;PSAT/NMSQT</dc:creator>
  <cp:lastModifiedBy>terri collins-swain</cp:lastModifiedBy>
  <cp:revision>222</cp:revision>
  <dcterms:created xsi:type="dcterms:W3CDTF">2016-08-22T23:40:38Z</dcterms:created>
  <dcterms:modified xsi:type="dcterms:W3CDTF">2017-01-27T13:56:41Z</dcterms:modified>
</cp:coreProperties>
</file>