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81" r:id="rId6"/>
    <p:sldId id="282" r:id="rId7"/>
    <p:sldId id="298" r:id="rId8"/>
    <p:sldId id="285" r:id="rId9"/>
    <p:sldId id="299" r:id="rId10"/>
    <p:sldId id="300" r:id="rId11"/>
    <p:sldId id="270" r:id="rId12"/>
    <p:sldId id="269"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82" autoAdjust="0"/>
    <p:restoredTop sz="94660"/>
  </p:normalViewPr>
  <p:slideViewPr>
    <p:cSldViewPr snapToGrid="0">
      <p:cViewPr>
        <p:scale>
          <a:sx n="92" d="100"/>
          <a:sy n="92" d="100"/>
        </p:scale>
        <p:origin x="-108" y="-10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E672C-539B-4AFB-906E-D2A29DEEAB66}" type="datetimeFigureOut">
              <a:rPr lang="en-US" smtClean="0"/>
              <a:t>2/14/2018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1D66B-779A-4688-AD31-99E47E37EB50}" type="slidenum">
              <a:rPr lang="en-US" smtClean="0"/>
              <a:t>‹#›</a:t>
            </a:fld>
            <a:endParaRPr lang="en-US" dirty="0"/>
          </a:p>
        </p:txBody>
      </p:sp>
    </p:spTree>
    <p:extLst>
      <p:ext uri="{BB962C8B-B14F-4D97-AF65-F5344CB8AC3E}">
        <p14:creationId xmlns:p14="http://schemas.microsoft.com/office/powerpoint/2010/main" val="3214780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ea typeface="ＭＳ Ｐゴシック" charset="0"/>
                <a:cs typeface="ＭＳ Ｐゴシック" charset="0"/>
              </a:defRPr>
            </a:lvl1pPr>
            <a:lvl2pPr marL="741761" indent="-285293" eaLnBrk="0" hangingPunct="0">
              <a:defRPr sz="1100">
                <a:solidFill>
                  <a:schemeClr val="tx1"/>
                </a:solidFill>
                <a:latin typeface="Arial" charset="0"/>
                <a:ea typeface="ＭＳ Ｐゴシック" charset="0"/>
              </a:defRPr>
            </a:lvl2pPr>
            <a:lvl3pPr marL="1141171" indent="-228234" eaLnBrk="0" hangingPunct="0">
              <a:defRPr sz="1100">
                <a:solidFill>
                  <a:schemeClr val="tx1"/>
                </a:solidFill>
                <a:latin typeface="Arial" charset="0"/>
                <a:ea typeface="ＭＳ Ｐゴシック" charset="0"/>
              </a:defRPr>
            </a:lvl3pPr>
            <a:lvl4pPr marL="1597640" indent="-228234" eaLnBrk="0" hangingPunct="0">
              <a:defRPr sz="1100">
                <a:solidFill>
                  <a:schemeClr val="tx1"/>
                </a:solidFill>
                <a:latin typeface="Arial" charset="0"/>
                <a:ea typeface="ＭＳ Ｐゴシック" charset="0"/>
              </a:defRPr>
            </a:lvl4pPr>
            <a:lvl5pPr marL="2054108" indent="-228234" eaLnBrk="0" hangingPunct="0">
              <a:defRPr sz="1100">
                <a:solidFill>
                  <a:schemeClr val="tx1"/>
                </a:solidFill>
                <a:latin typeface="Arial" charset="0"/>
                <a:ea typeface="ＭＳ Ｐゴシック" charset="0"/>
              </a:defRPr>
            </a:lvl5pPr>
            <a:lvl6pPr marL="2510577" indent="-228234" eaLnBrk="0" fontAlgn="base" hangingPunct="0">
              <a:spcBef>
                <a:spcPct val="0"/>
              </a:spcBef>
              <a:spcAft>
                <a:spcPct val="0"/>
              </a:spcAft>
              <a:defRPr sz="1100">
                <a:solidFill>
                  <a:schemeClr val="tx1"/>
                </a:solidFill>
                <a:latin typeface="Arial" charset="0"/>
                <a:ea typeface="ＭＳ Ｐゴシック" charset="0"/>
              </a:defRPr>
            </a:lvl6pPr>
            <a:lvl7pPr marL="2967045" indent="-228234" eaLnBrk="0" fontAlgn="base" hangingPunct="0">
              <a:spcBef>
                <a:spcPct val="0"/>
              </a:spcBef>
              <a:spcAft>
                <a:spcPct val="0"/>
              </a:spcAft>
              <a:defRPr sz="1100">
                <a:solidFill>
                  <a:schemeClr val="tx1"/>
                </a:solidFill>
                <a:latin typeface="Arial" charset="0"/>
                <a:ea typeface="ＭＳ Ｐゴシック" charset="0"/>
              </a:defRPr>
            </a:lvl7pPr>
            <a:lvl8pPr marL="3423514" indent="-228234" eaLnBrk="0" fontAlgn="base" hangingPunct="0">
              <a:spcBef>
                <a:spcPct val="0"/>
              </a:spcBef>
              <a:spcAft>
                <a:spcPct val="0"/>
              </a:spcAft>
              <a:defRPr sz="1100">
                <a:solidFill>
                  <a:schemeClr val="tx1"/>
                </a:solidFill>
                <a:latin typeface="Arial" charset="0"/>
                <a:ea typeface="ＭＳ Ｐゴシック" charset="0"/>
              </a:defRPr>
            </a:lvl8pPr>
            <a:lvl9pPr marL="3879982" indent="-228234"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fld id="{E0F87649-4AAC-D149-B3C8-5F4312063D60}" type="slidenum">
              <a:rPr lang="en-US" sz="1200">
                <a:latin typeface="Calibri" charset="0"/>
              </a:rPr>
              <a:pPr eaLnBrk="1" hangingPunct="1"/>
              <a:t>1</a:t>
            </a:fld>
            <a:endParaRPr lang="en-US" sz="1200" dirty="0">
              <a:latin typeface="Calibri" charset="0"/>
            </a:endParaRPr>
          </a:p>
        </p:txBody>
      </p:sp>
    </p:spTree>
    <p:extLst>
      <p:ext uri="{BB962C8B-B14F-4D97-AF65-F5344CB8AC3E}">
        <p14:creationId xmlns:p14="http://schemas.microsoft.com/office/powerpoint/2010/main" val="1541003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ＭＳ Ｐゴシック" charset="0"/>
                <a:cs typeface="ＭＳ Ｐゴシック" charset="0"/>
              </a:rPr>
              <a:t>Presenter can add to this information with the following points:</a:t>
            </a:r>
          </a:p>
          <a:p>
            <a:pPr lvl="1">
              <a:buFontTx/>
              <a:buChar char="•"/>
            </a:pPr>
            <a:r>
              <a:rPr lang="en-US" dirty="0">
                <a:ea typeface="ＭＳ Ｐゴシック" pitchFamily="34" charset="-128"/>
              </a:rPr>
              <a:t> Advanced Placement</a:t>
            </a:r>
            <a:r>
              <a:rPr lang="en-US" baseline="30000" dirty="0">
                <a:solidFill>
                  <a:srgbClr val="375669"/>
                </a:solidFill>
                <a:ea typeface="ＭＳ Ｐゴシック" pitchFamily="34" charset="-128"/>
              </a:rPr>
              <a:t>®</a:t>
            </a:r>
            <a:r>
              <a:rPr lang="en-US" dirty="0">
                <a:ea typeface="ＭＳ Ｐゴシック" pitchFamily="34" charset="-128"/>
              </a:rPr>
              <a:t> is a program developed and overseen by the College Board, the not-for-profit organization that is responsible for the PSAT/NMSQT</a:t>
            </a:r>
            <a:r>
              <a:rPr lang="en-US" baseline="30000" dirty="0">
                <a:solidFill>
                  <a:srgbClr val="375669"/>
                </a:solidFill>
                <a:ea typeface="ＭＳ Ｐゴシック" pitchFamily="34" charset="-128"/>
              </a:rPr>
              <a:t>®</a:t>
            </a:r>
            <a:r>
              <a:rPr lang="en-US" dirty="0">
                <a:ea typeface="ＭＳ Ｐゴシック" pitchFamily="34" charset="-128"/>
              </a:rPr>
              <a:t>, SAT</a:t>
            </a:r>
            <a:r>
              <a:rPr lang="en-US" baseline="30000" dirty="0">
                <a:solidFill>
                  <a:srgbClr val="375669"/>
                </a:solidFill>
                <a:ea typeface="ＭＳ Ｐゴシック" pitchFamily="34" charset="-128"/>
              </a:rPr>
              <a:t>®</a:t>
            </a:r>
            <a:r>
              <a:rPr lang="en-US" dirty="0">
                <a:ea typeface="ＭＳ Ｐゴシック" pitchFamily="34" charset="-128"/>
              </a:rPr>
              <a:t>, </a:t>
            </a:r>
            <a:r>
              <a:rPr lang="en-US" b="1" dirty="0">
                <a:ea typeface="ＭＳ Ｐゴシック" pitchFamily="34" charset="-128"/>
              </a:rPr>
              <a:t>and other programs and services in college readiness and college success that help more than seven million students each year prepare for a successful transition to college</a:t>
            </a:r>
            <a:r>
              <a:rPr lang="en-US" dirty="0">
                <a:ea typeface="ＭＳ Ｐゴシック" pitchFamily="34" charset="-128"/>
              </a:rPr>
              <a:t>.</a:t>
            </a:r>
          </a:p>
          <a:p>
            <a:endParaRPr lang="en-US" dirty="0">
              <a:latin typeface="Calibri" charset="0"/>
              <a:ea typeface="ＭＳ Ｐゴシック" charset="0"/>
              <a:cs typeface="ＭＳ Ｐゴシック"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ea typeface="ＭＳ Ｐゴシック" charset="0"/>
                <a:cs typeface="ＭＳ Ｐゴシック" charset="0"/>
              </a:defRPr>
            </a:lvl1pPr>
            <a:lvl2pPr marL="741761" indent="-285293" eaLnBrk="0" hangingPunct="0">
              <a:defRPr sz="1100">
                <a:solidFill>
                  <a:schemeClr val="tx1"/>
                </a:solidFill>
                <a:latin typeface="Arial" charset="0"/>
                <a:ea typeface="ＭＳ Ｐゴシック" charset="0"/>
              </a:defRPr>
            </a:lvl2pPr>
            <a:lvl3pPr marL="1141171" indent="-228234" eaLnBrk="0" hangingPunct="0">
              <a:defRPr sz="1100">
                <a:solidFill>
                  <a:schemeClr val="tx1"/>
                </a:solidFill>
                <a:latin typeface="Arial" charset="0"/>
                <a:ea typeface="ＭＳ Ｐゴシック" charset="0"/>
              </a:defRPr>
            </a:lvl3pPr>
            <a:lvl4pPr marL="1597640" indent="-228234" eaLnBrk="0" hangingPunct="0">
              <a:defRPr sz="1100">
                <a:solidFill>
                  <a:schemeClr val="tx1"/>
                </a:solidFill>
                <a:latin typeface="Arial" charset="0"/>
                <a:ea typeface="ＭＳ Ｐゴシック" charset="0"/>
              </a:defRPr>
            </a:lvl4pPr>
            <a:lvl5pPr marL="2054108" indent="-228234" eaLnBrk="0" hangingPunct="0">
              <a:defRPr sz="1100">
                <a:solidFill>
                  <a:schemeClr val="tx1"/>
                </a:solidFill>
                <a:latin typeface="Arial" charset="0"/>
                <a:ea typeface="ＭＳ Ｐゴシック" charset="0"/>
              </a:defRPr>
            </a:lvl5pPr>
            <a:lvl6pPr marL="2510577" indent="-228234" eaLnBrk="0" fontAlgn="base" hangingPunct="0">
              <a:spcBef>
                <a:spcPct val="0"/>
              </a:spcBef>
              <a:spcAft>
                <a:spcPct val="0"/>
              </a:spcAft>
              <a:defRPr sz="1100">
                <a:solidFill>
                  <a:schemeClr val="tx1"/>
                </a:solidFill>
                <a:latin typeface="Arial" charset="0"/>
                <a:ea typeface="ＭＳ Ｐゴシック" charset="0"/>
              </a:defRPr>
            </a:lvl6pPr>
            <a:lvl7pPr marL="2967045" indent="-228234" eaLnBrk="0" fontAlgn="base" hangingPunct="0">
              <a:spcBef>
                <a:spcPct val="0"/>
              </a:spcBef>
              <a:spcAft>
                <a:spcPct val="0"/>
              </a:spcAft>
              <a:defRPr sz="1100">
                <a:solidFill>
                  <a:schemeClr val="tx1"/>
                </a:solidFill>
                <a:latin typeface="Arial" charset="0"/>
                <a:ea typeface="ＭＳ Ｐゴシック" charset="0"/>
              </a:defRPr>
            </a:lvl7pPr>
            <a:lvl8pPr marL="3423514" indent="-228234" eaLnBrk="0" fontAlgn="base" hangingPunct="0">
              <a:spcBef>
                <a:spcPct val="0"/>
              </a:spcBef>
              <a:spcAft>
                <a:spcPct val="0"/>
              </a:spcAft>
              <a:defRPr sz="1100">
                <a:solidFill>
                  <a:schemeClr val="tx1"/>
                </a:solidFill>
                <a:latin typeface="Arial" charset="0"/>
                <a:ea typeface="ＭＳ Ｐゴシック" charset="0"/>
              </a:defRPr>
            </a:lvl8pPr>
            <a:lvl9pPr marL="3879982" indent="-228234"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fld id="{BA92A1CF-BF66-9B4D-8625-26590E49C4A6}" type="slidenum">
              <a:rPr lang="en-US" sz="1200">
                <a:latin typeface="Calibri" charset="0"/>
              </a:rPr>
              <a:pPr eaLnBrk="1" hangingPunct="1"/>
              <a:t>8</a:t>
            </a:fld>
            <a:endParaRPr lang="en-US" sz="1200" dirty="0">
              <a:latin typeface="Calibri" charset="0"/>
            </a:endParaRPr>
          </a:p>
        </p:txBody>
      </p:sp>
    </p:spTree>
    <p:extLst>
      <p:ext uri="{BB962C8B-B14F-4D97-AF65-F5344CB8AC3E}">
        <p14:creationId xmlns:p14="http://schemas.microsoft.com/office/powerpoint/2010/main" val="331972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ＭＳ Ｐゴシック" charset="0"/>
                <a:cs typeface="ＭＳ Ｐゴシック" charset="0"/>
              </a:rPr>
              <a:t>Presenter Notes:</a:t>
            </a:r>
          </a:p>
          <a:p>
            <a:r>
              <a:rPr lang="en-US" dirty="0">
                <a:latin typeface="Calibri" charset="0"/>
                <a:ea typeface="ＭＳ Ｐゴシック" charset="0"/>
                <a:cs typeface="ＭＳ Ｐゴシック" charset="0"/>
              </a:rPr>
              <a:t>Some of you may be familiar with our program and for many of you this will be new information. Our program continues to grow and evolve, so we hope you’ll find this information helpful.</a:t>
            </a:r>
          </a:p>
          <a:p>
            <a:r>
              <a:rPr lang="en-US" dirty="0">
                <a:latin typeface="Calibri" charset="0"/>
                <a:ea typeface="ＭＳ Ｐゴシック" charset="0"/>
                <a:cs typeface="ＭＳ Ｐゴシック" charset="0"/>
              </a:rPr>
              <a:t>This is your meeting so as we go through the information, please jot down your questions and I’ll stop periodically to answer them.</a:t>
            </a: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ea typeface="ＭＳ Ｐゴシック" charset="0"/>
                <a:cs typeface="ＭＳ Ｐゴシック" charset="0"/>
              </a:defRPr>
            </a:lvl1pPr>
            <a:lvl2pPr marL="741761" indent="-285293" eaLnBrk="0" hangingPunct="0">
              <a:defRPr sz="1100">
                <a:solidFill>
                  <a:schemeClr val="tx1"/>
                </a:solidFill>
                <a:latin typeface="Arial" charset="0"/>
                <a:ea typeface="ＭＳ Ｐゴシック" charset="0"/>
              </a:defRPr>
            </a:lvl2pPr>
            <a:lvl3pPr marL="1141171" indent="-228234" eaLnBrk="0" hangingPunct="0">
              <a:defRPr sz="1100">
                <a:solidFill>
                  <a:schemeClr val="tx1"/>
                </a:solidFill>
                <a:latin typeface="Arial" charset="0"/>
                <a:ea typeface="ＭＳ Ｐゴシック" charset="0"/>
              </a:defRPr>
            </a:lvl3pPr>
            <a:lvl4pPr marL="1597640" indent="-228234" eaLnBrk="0" hangingPunct="0">
              <a:defRPr sz="1100">
                <a:solidFill>
                  <a:schemeClr val="tx1"/>
                </a:solidFill>
                <a:latin typeface="Arial" charset="0"/>
                <a:ea typeface="ＭＳ Ｐゴシック" charset="0"/>
              </a:defRPr>
            </a:lvl4pPr>
            <a:lvl5pPr marL="2054108" indent="-228234" eaLnBrk="0" hangingPunct="0">
              <a:defRPr sz="1100">
                <a:solidFill>
                  <a:schemeClr val="tx1"/>
                </a:solidFill>
                <a:latin typeface="Arial" charset="0"/>
                <a:ea typeface="ＭＳ Ｐゴシック" charset="0"/>
              </a:defRPr>
            </a:lvl5pPr>
            <a:lvl6pPr marL="2510577" indent="-228234" eaLnBrk="0" fontAlgn="base" hangingPunct="0">
              <a:spcBef>
                <a:spcPct val="0"/>
              </a:spcBef>
              <a:spcAft>
                <a:spcPct val="0"/>
              </a:spcAft>
              <a:defRPr sz="1100">
                <a:solidFill>
                  <a:schemeClr val="tx1"/>
                </a:solidFill>
                <a:latin typeface="Arial" charset="0"/>
                <a:ea typeface="ＭＳ Ｐゴシック" charset="0"/>
              </a:defRPr>
            </a:lvl6pPr>
            <a:lvl7pPr marL="2967045" indent="-228234" eaLnBrk="0" fontAlgn="base" hangingPunct="0">
              <a:spcBef>
                <a:spcPct val="0"/>
              </a:spcBef>
              <a:spcAft>
                <a:spcPct val="0"/>
              </a:spcAft>
              <a:defRPr sz="1100">
                <a:solidFill>
                  <a:schemeClr val="tx1"/>
                </a:solidFill>
                <a:latin typeface="Arial" charset="0"/>
                <a:ea typeface="ＭＳ Ｐゴシック" charset="0"/>
              </a:defRPr>
            </a:lvl7pPr>
            <a:lvl8pPr marL="3423514" indent="-228234" eaLnBrk="0" fontAlgn="base" hangingPunct="0">
              <a:spcBef>
                <a:spcPct val="0"/>
              </a:spcBef>
              <a:spcAft>
                <a:spcPct val="0"/>
              </a:spcAft>
              <a:defRPr sz="1100">
                <a:solidFill>
                  <a:schemeClr val="tx1"/>
                </a:solidFill>
                <a:latin typeface="Arial" charset="0"/>
                <a:ea typeface="ＭＳ Ｐゴシック" charset="0"/>
              </a:defRPr>
            </a:lvl8pPr>
            <a:lvl9pPr marL="3879982" indent="-228234"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fld id="{A8E5FF0B-DBB5-CD4F-88D8-D7D2A310A5AF}" type="slidenum">
              <a:rPr lang="en-US" sz="1200">
                <a:latin typeface="Calibri" charset="0"/>
              </a:rPr>
              <a:pPr eaLnBrk="1" hangingPunct="1"/>
              <a:t>9</a:t>
            </a:fld>
            <a:endParaRPr lang="en-US" sz="1200" dirty="0">
              <a:latin typeface="Calibri" charset="0"/>
            </a:endParaRPr>
          </a:p>
        </p:txBody>
      </p:sp>
    </p:spTree>
    <p:extLst>
      <p:ext uri="{BB962C8B-B14F-4D97-AF65-F5344CB8AC3E}">
        <p14:creationId xmlns:p14="http://schemas.microsoft.com/office/powerpoint/2010/main" val="356380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ＭＳ Ｐゴシック" charset="0"/>
                <a:cs typeface="ＭＳ Ｐゴシック" charset="0"/>
              </a:rPr>
              <a:t>Presenter Notes:</a:t>
            </a:r>
          </a:p>
          <a:p>
            <a:r>
              <a:rPr lang="en-US" dirty="0">
                <a:latin typeface="Calibri" charset="0"/>
                <a:ea typeface="ＭＳ Ｐゴシック" charset="0"/>
                <a:cs typeface="ＭＳ Ｐゴシック" charset="0"/>
              </a:rPr>
              <a:t>Some of you may be familiar with our program and for many of you this will be new information. Our program continues to grow and evolve, so we hope you’ll find this information helpful.</a:t>
            </a:r>
          </a:p>
          <a:p>
            <a:r>
              <a:rPr lang="en-US" dirty="0">
                <a:latin typeface="Calibri" charset="0"/>
                <a:ea typeface="ＭＳ Ｐゴシック" charset="0"/>
                <a:cs typeface="ＭＳ Ｐゴシック" charset="0"/>
              </a:rPr>
              <a:t>This is your meeting so as we go through the information, please jot down your questions and I’ll stop periodically to answer them.</a:t>
            </a: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ea typeface="ＭＳ Ｐゴシック" charset="0"/>
                <a:cs typeface="ＭＳ Ｐゴシック" charset="0"/>
              </a:defRPr>
            </a:lvl1pPr>
            <a:lvl2pPr marL="741761" indent="-285293" eaLnBrk="0" hangingPunct="0">
              <a:defRPr sz="1100">
                <a:solidFill>
                  <a:schemeClr val="tx1"/>
                </a:solidFill>
                <a:latin typeface="Arial" charset="0"/>
                <a:ea typeface="ＭＳ Ｐゴシック" charset="0"/>
              </a:defRPr>
            </a:lvl2pPr>
            <a:lvl3pPr marL="1141171" indent="-228234" eaLnBrk="0" hangingPunct="0">
              <a:defRPr sz="1100">
                <a:solidFill>
                  <a:schemeClr val="tx1"/>
                </a:solidFill>
                <a:latin typeface="Arial" charset="0"/>
                <a:ea typeface="ＭＳ Ｐゴシック" charset="0"/>
              </a:defRPr>
            </a:lvl3pPr>
            <a:lvl4pPr marL="1597640" indent="-228234" eaLnBrk="0" hangingPunct="0">
              <a:defRPr sz="1100">
                <a:solidFill>
                  <a:schemeClr val="tx1"/>
                </a:solidFill>
                <a:latin typeface="Arial" charset="0"/>
                <a:ea typeface="ＭＳ Ｐゴシック" charset="0"/>
              </a:defRPr>
            </a:lvl4pPr>
            <a:lvl5pPr marL="2054108" indent="-228234" eaLnBrk="0" hangingPunct="0">
              <a:defRPr sz="1100">
                <a:solidFill>
                  <a:schemeClr val="tx1"/>
                </a:solidFill>
                <a:latin typeface="Arial" charset="0"/>
                <a:ea typeface="ＭＳ Ｐゴシック" charset="0"/>
              </a:defRPr>
            </a:lvl5pPr>
            <a:lvl6pPr marL="2510577" indent="-228234" eaLnBrk="0" fontAlgn="base" hangingPunct="0">
              <a:spcBef>
                <a:spcPct val="0"/>
              </a:spcBef>
              <a:spcAft>
                <a:spcPct val="0"/>
              </a:spcAft>
              <a:defRPr sz="1100">
                <a:solidFill>
                  <a:schemeClr val="tx1"/>
                </a:solidFill>
                <a:latin typeface="Arial" charset="0"/>
                <a:ea typeface="ＭＳ Ｐゴシック" charset="0"/>
              </a:defRPr>
            </a:lvl6pPr>
            <a:lvl7pPr marL="2967045" indent="-228234" eaLnBrk="0" fontAlgn="base" hangingPunct="0">
              <a:spcBef>
                <a:spcPct val="0"/>
              </a:spcBef>
              <a:spcAft>
                <a:spcPct val="0"/>
              </a:spcAft>
              <a:defRPr sz="1100">
                <a:solidFill>
                  <a:schemeClr val="tx1"/>
                </a:solidFill>
                <a:latin typeface="Arial" charset="0"/>
                <a:ea typeface="ＭＳ Ｐゴシック" charset="0"/>
              </a:defRPr>
            </a:lvl7pPr>
            <a:lvl8pPr marL="3423514" indent="-228234" eaLnBrk="0" fontAlgn="base" hangingPunct="0">
              <a:spcBef>
                <a:spcPct val="0"/>
              </a:spcBef>
              <a:spcAft>
                <a:spcPct val="0"/>
              </a:spcAft>
              <a:defRPr sz="1100">
                <a:solidFill>
                  <a:schemeClr val="tx1"/>
                </a:solidFill>
                <a:latin typeface="Arial" charset="0"/>
                <a:ea typeface="ＭＳ Ｐゴシック" charset="0"/>
              </a:defRPr>
            </a:lvl8pPr>
            <a:lvl9pPr marL="3879982" indent="-228234"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fld id="{A8E5FF0B-DBB5-CD4F-88D8-D7D2A310A5AF}" type="slidenum">
              <a:rPr lang="en-US" sz="1200">
                <a:latin typeface="Calibri" charset="0"/>
              </a:rPr>
              <a:pPr eaLnBrk="1" hangingPunct="1"/>
              <a:t>10</a:t>
            </a:fld>
            <a:endParaRPr lang="en-US" sz="1200" dirty="0">
              <a:latin typeface="Calibri" charset="0"/>
            </a:endParaRPr>
          </a:p>
        </p:txBody>
      </p:sp>
    </p:spTree>
    <p:extLst>
      <p:ext uri="{BB962C8B-B14F-4D97-AF65-F5344CB8AC3E}">
        <p14:creationId xmlns:p14="http://schemas.microsoft.com/office/powerpoint/2010/main" val="350171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62920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5833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2207438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pic>
        <p:nvPicPr>
          <p:cNvPr id="3"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a:xfrm>
            <a:off x="1320800" y="2819400"/>
            <a:ext cx="9550400" cy="1219200"/>
          </a:xfrm>
          <a:prstGeom prst="rect">
            <a:avLst/>
          </a:prstGeom>
        </p:spPr>
        <p:txBody>
          <a:bodyPr anchor="t"/>
          <a:lstStyle>
            <a:lvl1pPr algn="ctr">
              <a:defRPr sz="5400" b="1">
                <a:solidFill>
                  <a:srgbClr val="FFFFFF"/>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81132931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4" name="Picture 3" descr="146-554_AP_PPT_Sub.jp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seperator.png"/>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0" y="414338"/>
            <a:ext cx="1219200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13"/>
          <p:cNvSpPr>
            <a:spLocks noGrp="1"/>
          </p:cNvSpPr>
          <p:nvPr>
            <p:ph sz="quarter" idx="11"/>
          </p:nvPr>
        </p:nvSpPr>
        <p:spPr>
          <a:xfrm>
            <a:off x="1422400" y="1447800"/>
            <a:ext cx="9448800" cy="4114800"/>
          </a:xfrm>
          <a:prstGeom prst="rect">
            <a:avLst/>
          </a:prstGeom>
        </p:spPr>
        <p:txBody>
          <a:bodyPr/>
          <a:lstStyle>
            <a:lvl1pPr>
              <a:defRPr sz="2000">
                <a:solidFill>
                  <a:schemeClr val="accent1">
                    <a:lumMod val="50000"/>
                  </a:schemeClr>
                </a:solidFill>
                <a:latin typeface="+mn-lt"/>
              </a:defRPr>
            </a:lvl1pPr>
            <a:lvl2pPr>
              <a:buClr>
                <a:srgbClr val="6FB867"/>
              </a:buClr>
              <a:buFont typeface="Arial"/>
              <a:buChar char="•"/>
              <a:defRPr>
                <a:solidFill>
                  <a:schemeClr val="accent1">
                    <a:lumMod val="50000"/>
                  </a:schemeClr>
                </a:solidFill>
                <a:latin typeface="+mn-lt"/>
              </a:defRPr>
            </a:lvl2pPr>
            <a:lvl3pPr>
              <a:buClr>
                <a:srgbClr val="6FB867"/>
              </a:buClr>
              <a:buFont typeface="Arial"/>
              <a:buChar char="•"/>
              <a:defRPr>
                <a:solidFill>
                  <a:schemeClr val="accent1">
                    <a:lumMod val="50000"/>
                  </a:schemeClr>
                </a:solidFill>
                <a:latin typeface="+mn-lt"/>
              </a:defRPr>
            </a:lvl3pPr>
            <a:lvl4pPr>
              <a:buSzPct val="100000"/>
              <a:buFontTx/>
              <a:buBlip>
                <a:blip r:embed="rId4"/>
              </a:buBlip>
              <a:defRPr sz="1300" baseline="0">
                <a:solidFill>
                  <a:srgbClr val="1B416C"/>
                </a:solidFill>
              </a:defRPr>
            </a:lvl4pPr>
            <a:lvl5pPr>
              <a:buFont typeface="Arial" pitchFamily="34" charset="0"/>
              <a:buChar char="•"/>
              <a:defRPr sz="1100" baseline="0"/>
            </a:lvl5pPr>
          </a:lstStyle>
          <a:p>
            <a:pPr lvl="0"/>
            <a:r>
              <a:rPr lang="en-US" dirty="0"/>
              <a:t>Click to edit Master text styles</a:t>
            </a:r>
          </a:p>
          <a:p>
            <a:pPr lvl="1"/>
            <a:r>
              <a:rPr lang="en-US" dirty="0"/>
              <a:t>Second level</a:t>
            </a:r>
          </a:p>
          <a:p>
            <a:pPr lvl="2"/>
            <a:r>
              <a:rPr lang="en-US" dirty="0"/>
              <a:t>Third level</a:t>
            </a:r>
          </a:p>
        </p:txBody>
      </p:sp>
      <p:sp>
        <p:nvSpPr>
          <p:cNvPr id="10" name="Title 9"/>
          <p:cNvSpPr>
            <a:spLocks noGrp="1"/>
          </p:cNvSpPr>
          <p:nvPr>
            <p:ph type="title"/>
          </p:nvPr>
        </p:nvSpPr>
        <p:spPr>
          <a:xfrm>
            <a:off x="0" y="457201"/>
            <a:ext cx="12293600" cy="685800"/>
          </a:xfrm>
        </p:spPr>
        <p:txBody>
          <a:bodyPr/>
          <a:lstStyle>
            <a:lvl1pPr algn="ctr">
              <a:defRPr sz="3200" b="1">
                <a:solidFill>
                  <a:schemeClr val="bg1"/>
                </a:solidFill>
                <a:latin typeface="+mj-lt"/>
              </a:defRPr>
            </a:lvl1pPr>
          </a:lstStyle>
          <a:p>
            <a:r>
              <a:rPr lang="en-US" dirty="0"/>
              <a:t>Click to edit Master title style</a:t>
            </a:r>
          </a:p>
        </p:txBody>
      </p:sp>
    </p:spTree>
    <p:extLst>
      <p:ext uri="{BB962C8B-B14F-4D97-AF65-F5344CB8AC3E}">
        <p14:creationId xmlns:p14="http://schemas.microsoft.com/office/powerpoint/2010/main" val="98070297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73420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36604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272422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85991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78819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29522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370751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713CF8-A171-4CEE-B8A6-A1D54485764E}"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8D451-8B8E-4C42-A3AE-57E95EC55C25}" type="slidenum">
              <a:rPr lang="en-US" smtClean="0"/>
              <a:t>‹#›</a:t>
            </a:fld>
            <a:endParaRPr lang="en-US" dirty="0"/>
          </a:p>
        </p:txBody>
      </p:sp>
    </p:spTree>
    <p:extLst>
      <p:ext uri="{BB962C8B-B14F-4D97-AF65-F5344CB8AC3E}">
        <p14:creationId xmlns:p14="http://schemas.microsoft.com/office/powerpoint/2010/main" val="127498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13CF8-A171-4CEE-B8A6-A1D54485764E}" type="datetimeFigureOut">
              <a:rPr lang="en-US" smtClean="0"/>
              <a:t>2/14/2018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8D451-8B8E-4C42-A3AE-57E95EC55C25}" type="slidenum">
              <a:rPr lang="en-US" smtClean="0"/>
              <a:t>‹#›</a:t>
            </a:fld>
            <a:endParaRPr lang="en-US" dirty="0"/>
          </a:p>
        </p:txBody>
      </p:sp>
    </p:spTree>
    <p:extLst>
      <p:ext uri="{BB962C8B-B14F-4D97-AF65-F5344CB8AC3E}">
        <p14:creationId xmlns:p14="http://schemas.microsoft.com/office/powerpoint/2010/main" val="413076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collegeboard.org/apcreditpolicy" TargetMode="External"/><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laurelhscounseling.weebly.com/" TargetMode="External"/><Relationship Id="rId2" Type="http://schemas.openxmlformats.org/officeDocument/2006/relationships/hyperlink" Target="http://www1.pgcps.org/laurelhs/" TargetMode="Externa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image_title_1.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0" y="2425700"/>
            <a:ext cx="9144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4"/>
          <p:cNvSpPr>
            <a:spLocks noGrp="1"/>
          </p:cNvSpPr>
          <p:nvPr>
            <p:ph type="title"/>
          </p:nvPr>
        </p:nvSpPr>
        <p:spPr/>
        <p:txBody>
          <a:bodyPr anchor="ctr"/>
          <a:lstStyle/>
          <a:p>
            <a:r>
              <a:rPr lang="en-US" sz="3600" dirty="0">
                <a:latin typeface="Calibri" charset="0"/>
                <a:ea typeface="ＭＳ Ｐゴシック" charset="0"/>
              </a:rPr>
              <a:t>AP Test Registration 2018</a:t>
            </a:r>
            <a:endParaRPr sz="2800" b="0" dirty="0">
              <a:latin typeface="+mn-lt"/>
              <a:ea typeface="ＭＳ Ｐゴシック"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3144" y="4963959"/>
            <a:ext cx="1920849" cy="156591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72686" y="261122"/>
            <a:ext cx="1846538" cy="1862665"/>
          </a:xfrm>
          <a:prstGeom prst="rect">
            <a:avLst/>
          </a:prstGeom>
        </p:spPr>
      </p:pic>
    </p:spTree>
    <p:extLst>
      <p:ext uri="{BB962C8B-B14F-4D97-AF65-F5344CB8AC3E}">
        <p14:creationId xmlns:p14="http://schemas.microsoft.com/office/powerpoint/2010/main" val="374601760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Box 4"/>
          <p:cNvSpPr txBox="1">
            <a:spLocks noChangeArrowheads="1"/>
          </p:cNvSpPr>
          <p:nvPr/>
        </p:nvSpPr>
        <p:spPr bwMode="auto">
          <a:xfrm>
            <a:off x="3879850" y="1320800"/>
            <a:ext cx="1841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100">
                <a:solidFill>
                  <a:schemeClr val="tx1"/>
                </a:solidFill>
                <a:latin typeface="Arial" charset="0"/>
                <a:ea typeface="ＭＳ Ｐゴシック" charset="0"/>
                <a:cs typeface="ＭＳ Ｐゴシック" charset="0"/>
              </a:defRPr>
            </a:lvl1pPr>
            <a:lvl2pPr marL="742950" indent="-285750" eaLnBrk="0" hangingPunct="0">
              <a:defRPr sz="1100">
                <a:solidFill>
                  <a:schemeClr val="tx1"/>
                </a:solidFill>
                <a:latin typeface="Arial" charset="0"/>
                <a:ea typeface="ＭＳ Ｐゴシック" charset="0"/>
              </a:defRPr>
            </a:lvl2pPr>
            <a:lvl3pPr marL="1143000" indent="-228600" eaLnBrk="0" hangingPunct="0">
              <a:defRPr sz="1100">
                <a:solidFill>
                  <a:schemeClr val="tx1"/>
                </a:solidFill>
                <a:latin typeface="Arial" charset="0"/>
                <a:ea typeface="ＭＳ Ｐゴシック" charset="0"/>
              </a:defRPr>
            </a:lvl3pPr>
            <a:lvl4pPr marL="1600200" indent="-228600" eaLnBrk="0" hangingPunct="0">
              <a:defRPr sz="1100">
                <a:solidFill>
                  <a:schemeClr val="tx1"/>
                </a:solidFill>
                <a:latin typeface="Arial" charset="0"/>
                <a:ea typeface="ＭＳ Ｐゴシック" charset="0"/>
              </a:defRPr>
            </a:lvl4pPr>
            <a:lvl5pPr marL="2057400" indent="-228600" eaLnBrk="0" hangingPunct="0">
              <a:defRPr sz="1100">
                <a:solidFill>
                  <a:schemeClr val="tx1"/>
                </a:solidFill>
                <a:latin typeface="Arial" charset="0"/>
                <a:ea typeface="ＭＳ Ｐゴシック" charset="0"/>
              </a:defRPr>
            </a:lvl5pPr>
            <a:lvl6pPr marL="2514600" indent="-228600" eaLnBrk="0" fontAlgn="base" hangingPunct="0">
              <a:spcBef>
                <a:spcPct val="0"/>
              </a:spcBef>
              <a:spcAft>
                <a:spcPct val="0"/>
              </a:spcAft>
              <a:defRPr sz="1100">
                <a:solidFill>
                  <a:schemeClr val="tx1"/>
                </a:solidFill>
                <a:latin typeface="Arial" charset="0"/>
                <a:ea typeface="ＭＳ Ｐゴシック" charset="0"/>
              </a:defRPr>
            </a:lvl6pPr>
            <a:lvl7pPr marL="2971800" indent="-228600" eaLnBrk="0" fontAlgn="base" hangingPunct="0">
              <a:spcBef>
                <a:spcPct val="0"/>
              </a:spcBef>
              <a:spcAft>
                <a:spcPct val="0"/>
              </a:spcAft>
              <a:defRPr sz="1100">
                <a:solidFill>
                  <a:schemeClr val="tx1"/>
                </a:solidFill>
                <a:latin typeface="Arial" charset="0"/>
                <a:ea typeface="ＭＳ Ｐゴシック" charset="0"/>
              </a:defRPr>
            </a:lvl7pPr>
            <a:lvl8pPr marL="3429000" indent="-228600" eaLnBrk="0" fontAlgn="base" hangingPunct="0">
              <a:spcBef>
                <a:spcPct val="0"/>
              </a:spcBef>
              <a:spcAft>
                <a:spcPct val="0"/>
              </a:spcAft>
              <a:defRPr sz="1100">
                <a:solidFill>
                  <a:schemeClr val="tx1"/>
                </a:solidFill>
                <a:latin typeface="Arial" charset="0"/>
                <a:ea typeface="ＭＳ Ｐゴシック" charset="0"/>
              </a:defRPr>
            </a:lvl8pPr>
            <a:lvl9pPr marL="3886200" indent="-228600"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endParaRPr lang="en-US" dirty="0"/>
          </a:p>
        </p:txBody>
      </p:sp>
      <p:pic>
        <p:nvPicPr>
          <p:cNvPr id="2" name="Content Placeholder 1"/>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bwMode="auto">
          <a:xfrm>
            <a:off x="3719947" y="1320800"/>
            <a:ext cx="4156362" cy="4156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7383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508000" y="1444336"/>
            <a:ext cx="11493500" cy="2784764"/>
          </a:xfrm>
        </p:spPr>
        <p:txBody>
          <a:bodyPr>
            <a:noAutofit/>
          </a:bodyPr>
          <a:lstStyle/>
          <a:p>
            <a:pPr eaLnBrk="0" fontAlgn="base" hangingPunct="0">
              <a:lnSpc>
                <a:spcPct val="100000"/>
              </a:lnSpc>
              <a:spcBef>
                <a:spcPct val="0"/>
              </a:spcBef>
              <a:spcAft>
                <a:spcPct val="0"/>
              </a:spcAft>
              <a:tabLst>
                <a:tab pos="914400" algn="l"/>
              </a:tabLst>
            </a:pPr>
            <a:r>
              <a:rPr lang="en-US" altLang="en-US" sz="2800" b="1" dirty="0">
                <a:ea typeface="Times New Roman" panose="02020603050405020304" pitchFamily="18" charset="0"/>
              </a:rPr>
              <a:t>Earn College Credit </a:t>
            </a:r>
            <a:r>
              <a:rPr lang="en-US" altLang="en-US" sz="2800" dirty="0">
                <a:ea typeface="Times New Roman" panose="02020603050405020304" pitchFamily="18" charset="0"/>
              </a:rPr>
              <a:t>-</a:t>
            </a:r>
            <a:r>
              <a:rPr lang="en-US" altLang="en-US" sz="2800" dirty="0"/>
              <a:t> </a:t>
            </a:r>
            <a:r>
              <a:rPr lang="en-US" altLang="en-US" sz="2800" dirty="0">
                <a:ea typeface="Times New Roman" panose="02020603050405020304" pitchFamily="18" charset="0"/>
              </a:rPr>
              <a:t>The amount of college credit awarded varies from college to college. Check the college websites for more information. Advanced college placement avoids repeating work and </a:t>
            </a:r>
            <a:r>
              <a:rPr lang="en-US" altLang="en-US" sz="2800" b="1" dirty="0">
                <a:ea typeface="Times New Roman" panose="02020603050405020304" pitchFamily="18" charset="0"/>
              </a:rPr>
              <a:t>could save the cost of up to two years of study</a:t>
            </a:r>
            <a:r>
              <a:rPr lang="en-US" altLang="en-US" sz="2800" dirty="0">
                <a:ea typeface="Times New Roman" panose="02020603050405020304" pitchFamily="18" charset="0"/>
              </a:rPr>
              <a:t>. </a:t>
            </a:r>
          </a:p>
          <a:p>
            <a:pPr eaLnBrk="0" fontAlgn="base" hangingPunct="0">
              <a:lnSpc>
                <a:spcPct val="100000"/>
              </a:lnSpc>
              <a:spcBef>
                <a:spcPct val="0"/>
              </a:spcBef>
              <a:spcAft>
                <a:spcPct val="0"/>
              </a:spcAft>
              <a:tabLst>
                <a:tab pos="914400" algn="l"/>
              </a:tabLst>
            </a:pPr>
            <a:endParaRPr lang="en-US" altLang="en-US" sz="2800" b="1" dirty="0">
              <a:ea typeface="Times New Roman" panose="02020603050405020304" pitchFamily="18" charset="0"/>
            </a:endParaRPr>
          </a:p>
          <a:p>
            <a:pPr eaLnBrk="0" fontAlgn="base" hangingPunct="0">
              <a:lnSpc>
                <a:spcPct val="100000"/>
              </a:lnSpc>
              <a:spcBef>
                <a:spcPct val="0"/>
              </a:spcBef>
              <a:spcAft>
                <a:spcPct val="0"/>
              </a:spcAft>
              <a:tabLst>
                <a:tab pos="914400" algn="l"/>
              </a:tabLst>
            </a:pPr>
            <a:r>
              <a:rPr lang="en-US" altLang="en-US" sz="2800" b="1" dirty="0">
                <a:ea typeface="Times New Roman" panose="02020603050405020304" pitchFamily="18" charset="0"/>
              </a:rPr>
              <a:t>Gain Skills that will help You Succeed in </a:t>
            </a:r>
            <a:r>
              <a:rPr lang="en-US" altLang="en-US" sz="2800" b="1" dirty="0" smtClean="0">
                <a:ea typeface="Times New Roman" panose="02020603050405020304" pitchFamily="18" charset="0"/>
              </a:rPr>
              <a:t>College</a:t>
            </a:r>
            <a:endParaRPr lang="en-US" altLang="en-US" sz="2800" dirty="0"/>
          </a:p>
          <a:p>
            <a:pPr marL="0" indent="0" eaLnBrk="0" fontAlgn="base" hangingPunct="0">
              <a:lnSpc>
                <a:spcPct val="100000"/>
              </a:lnSpc>
              <a:spcBef>
                <a:spcPct val="0"/>
              </a:spcBef>
              <a:spcAft>
                <a:spcPct val="0"/>
              </a:spcAft>
              <a:buNone/>
              <a:tabLst>
                <a:tab pos="914400" algn="l"/>
              </a:tabLst>
            </a:pPr>
            <a:endParaRPr lang="en-US" altLang="en-US" sz="2800" b="1" dirty="0"/>
          </a:p>
          <a:p>
            <a:pPr lvl="1" eaLnBrk="0" fontAlgn="base" hangingPunct="0">
              <a:lnSpc>
                <a:spcPct val="100000"/>
              </a:lnSpc>
              <a:spcBef>
                <a:spcPct val="0"/>
              </a:spcBef>
              <a:spcAft>
                <a:spcPct val="0"/>
              </a:spcAft>
              <a:tabLst>
                <a:tab pos="914400" algn="l"/>
              </a:tabLst>
            </a:pPr>
            <a:endParaRPr lang="en-US" altLang="en-US" sz="2800" dirty="0"/>
          </a:p>
        </p:txBody>
      </p:sp>
      <p:sp>
        <p:nvSpPr>
          <p:cNvPr id="3" name="Title 2"/>
          <p:cNvSpPr>
            <a:spLocks noGrp="1"/>
          </p:cNvSpPr>
          <p:nvPr>
            <p:ph type="title"/>
          </p:nvPr>
        </p:nvSpPr>
        <p:spPr/>
        <p:txBody>
          <a:bodyPr/>
          <a:lstStyle/>
          <a:p>
            <a:r>
              <a:rPr lang="en-US" dirty="0"/>
              <a:t>Why should I take the </a:t>
            </a:r>
            <a:r>
              <a:rPr lang="en-US" dirty="0" smtClean="0"/>
              <a:t>AP exam</a:t>
            </a:r>
            <a:r>
              <a:rPr lang="en-US" dirty="0"/>
              <a:t>?</a:t>
            </a:r>
          </a:p>
        </p:txBody>
      </p:sp>
    </p:spTree>
    <p:extLst>
      <p:ext uri="{BB962C8B-B14F-4D97-AF65-F5344CB8AC3E}">
        <p14:creationId xmlns:p14="http://schemas.microsoft.com/office/powerpoint/2010/main" val="32803647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 Credit Policy Information</a:t>
            </a:r>
          </a:p>
        </p:txBody>
      </p:sp>
      <p:sp>
        <p:nvSpPr>
          <p:cNvPr id="4" name="Rectangle 2"/>
          <p:cNvSpPr txBox="1">
            <a:spLocks noChangeArrowheads="1"/>
          </p:cNvSpPr>
          <p:nvPr/>
        </p:nvSpPr>
        <p:spPr>
          <a:xfrm>
            <a:off x="317500" y="2319338"/>
            <a:ext cx="6944434" cy="3857625"/>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80000"/>
              </a:lnSpc>
              <a:spcBef>
                <a:spcPct val="40000"/>
              </a:spcBef>
              <a:buFontTx/>
              <a:buAutoNum type="arabicPeriod"/>
            </a:pPr>
            <a:r>
              <a:rPr lang="en-US" altLang="en-US" dirty="0">
                <a:solidFill>
                  <a:schemeClr val="accent1">
                    <a:lumMod val="50000"/>
                  </a:schemeClr>
                </a:solidFill>
                <a:ea typeface="ＭＳ Ｐゴシック" panose="020B0600070205080204" pitchFamily="34" charset="-128"/>
              </a:rPr>
              <a:t>Search by college or university name or by letter of the alphabet</a:t>
            </a:r>
          </a:p>
          <a:p>
            <a:pPr marL="457200" indent="-457200">
              <a:lnSpc>
                <a:spcPct val="80000"/>
              </a:lnSpc>
              <a:spcBef>
                <a:spcPct val="40000"/>
              </a:spcBef>
              <a:buFontTx/>
              <a:buAutoNum type="arabicPeriod"/>
            </a:pPr>
            <a:r>
              <a:rPr lang="en-US" altLang="en-US" dirty="0">
                <a:solidFill>
                  <a:schemeClr val="accent1">
                    <a:lumMod val="50000"/>
                  </a:schemeClr>
                </a:solidFill>
                <a:ea typeface="ＭＳ Ｐゴシック" panose="020B0600070205080204" pitchFamily="34" charset="-128"/>
              </a:rPr>
              <a:t>You will see two things for each school:</a:t>
            </a:r>
          </a:p>
          <a:p>
            <a:pPr marL="803275" lvl="1" indent="-231775">
              <a:lnSpc>
                <a:spcPct val="80000"/>
              </a:lnSpc>
              <a:spcBef>
                <a:spcPct val="40000"/>
              </a:spcBef>
            </a:pPr>
            <a:r>
              <a:rPr lang="en-US" altLang="en-US" dirty="0">
                <a:solidFill>
                  <a:schemeClr val="accent1">
                    <a:lumMod val="50000"/>
                  </a:schemeClr>
                </a:solidFill>
                <a:ea typeface="ＭＳ Ｐゴシック" panose="020B0600070205080204" pitchFamily="34" charset="-128"/>
                <a:cs typeface="Times New Roman" panose="02020603050405020304" pitchFamily="18" charset="0"/>
              </a:rPr>
              <a:t>A link to the college’s own Web page that details its AP credit and placement policies.</a:t>
            </a:r>
          </a:p>
          <a:p>
            <a:pPr marL="803275" lvl="1" indent="-231775">
              <a:lnSpc>
                <a:spcPct val="80000"/>
              </a:lnSpc>
              <a:spcBef>
                <a:spcPct val="40000"/>
              </a:spcBef>
            </a:pPr>
            <a:r>
              <a:rPr lang="en-US" altLang="en-US" dirty="0">
                <a:solidFill>
                  <a:schemeClr val="accent1">
                    <a:lumMod val="50000"/>
                  </a:schemeClr>
                </a:solidFill>
                <a:ea typeface="ＭＳ Ｐゴシック" panose="020B0600070205080204" pitchFamily="34" charset="-128"/>
                <a:cs typeface="Times New Roman" panose="02020603050405020304" pitchFamily="18" charset="0"/>
              </a:rPr>
              <a:t>A statement by the college or university about its AP policy.</a:t>
            </a:r>
            <a:endParaRPr lang="en-US" altLang="en-US" dirty="0">
              <a:solidFill>
                <a:schemeClr val="accent1">
                  <a:lumMod val="50000"/>
                </a:schemeClr>
              </a:solidFill>
              <a:ea typeface="ＭＳ Ｐゴシック" panose="020B0600070205080204" pitchFamily="34" charset="-128"/>
            </a:endParaRPr>
          </a:p>
        </p:txBody>
      </p:sp>
      <p:pic>
        <p:nvPicPr>
          <p:cNvPr id="5"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8734" y="2576559"/>
            <a:ext cx="4494212"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341313" y="1449388"/>
            <a:ext cx="11634664" cy="693737"/>
          </a:xfrm>
          <a:prstGeom prst="rect">
            <a:avLst/>
          </a:prstGeom>
          <a:noFill/>
          <a:ln w="9525">
            <a:noFill/>
            <a:miter lim="800000"/>
            <a:headEnd/>
            <a:tailEnd/>
          </a:ln>
        </p:spPr>
        <p:txBody>
          <a:bodyPr/>
          <a:lstStyle/>
          <a:p>
            <a:pPr algn="ctr">
              <a:lnSpc>
                <a:spcPct val="80000"/>
              </a:lnSpc>
              <a:spcBef>
                <a:spcPct val="40000"/>
              </a:spcBef>
              <a:buSzPct val="80000"/>
              <a:defRPr/>
            </a:pPr>
            <a:r>
              <a:rPr lang="en-US" sz="2400" kern="0" dirty="0">
                <a:solidFill>
                  <a:schemeClr val="accent1">
                    <a:lumMod val="50000"/>
                  </a:schemeClr>
                </a:solidFill>
                <a:latin typeface="+mn-lt"/>
                <a:cs typeface="ＭＳ Ｐゴシック" pitchFamily="-109" charset="-128"/>
              </a:rPr>
              <a:t>Information about AP credit and placement policies at many colleges and universities is available at  </a:t>
            </a:r>
            <a:r>
              <a:rPr lang="en-US" sz="2400" kern="0" dirty="0">
                <a:solidFill>
                  <a:schemeClr val="accent1">
                    <a:lumMod val="50000"/>
                  </a:schemeClr>
                </a:solidFill>
                <a:latin typeface="+mn-lt"/>
                <a:cs typeface="ＭＳ Ｐゴシック" pitchFamily="-109" charset="-128"/>
                <a:hlinkClick r:id="rId3"/>
              </a:rPr>
              <a:t>www.collegeboard.org/apcreditpolicy</a:t>
            </a:r>
            <a:r>
              <a:rPr lang="en-US" sz="2400" kern="0" dirty="0">
                <a:solidFill>
                  <a:schemeClr val="accent1">
                    <a:lumMod val="50000"/>
                  </a:schemeClr>
                </a:solidFill>
                <a:latin typeface="+mn-lt"/>
                <a:cs typeface="ＭＳ Ｐゴシック" pitchFamily="-109" charset="-128"/>
              </a:rPr>
              <a:t>.</a:t>
            </a:r>
            <a:endParaRPr lang="en-US" sz="2000" kern="0" dirty="0">
              <a:solidFill>
                <a:schemeClr val="accent1">
                  <a:lumMod val="50000"/>
                </a:schemeClr>
              </a:solidFill>
              <a:latin typeface="+mn-lt"/>
            </a:endParaRPr>
          </a:p>
        </p:txBody>
      </p:sp>
    </p:spTree>
    <p:extLst>
      <p:ext uri="{BB962C8B-B14F-4D97-AF65-F5344CB8AC3E}">
        <p14:creationId xmlns:p14="http://schemas.microsoft.com/office/powerpoint/2010/main" val="244109965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1"/>
            <p:extLst>
              <p:ext uri="{D42A27DB-BD31-4B8C-83A1-F6EECF244321}">
                <p14:modId xmlns:p14="http://schemas.microsoft.com/office/powerpoint/2010/main" val="3669512186"/>
              </p:ext>
            </p:extLst>
          </p:nvPr>
        </p:nvGraphicFramePr>
        <p:xfrm>
          <a:off x="1422400" y="1447800"/>
          <a:ext cx="9448800" cy="3337560"/>
        </p:xfrm>
        <a:graphic>
          <a:graphicData uri="http://schemas.openxmlformats.org/drawingml/2006/table">
            <a:tbl>
              <a:tblPr firstRow="1" bandRow="1">
                <a:tableStyleId>{93296810-A885-4BE3-A3E7-6D5BEEA58F35}</a:tableStyleId>
              </a:tblPr>
              <a:tblGrid>
                <a:gridCol w="3149600"/>
                <a:gridCol w="3149600"/>
                <a:gridCol w="3149600"/>
              </a:tblGrid>
              <a:tr h="370840">
                <a:tc>
                  <a:txBody>
                    <a:bodyPr/>
                    <a:lstStyle/>
                    <a:p>
                      <a:pPr algn="ctr"/>
                      <a:r>
                        <a:rPr lang="en-US" dirty="0" smtClean="0"/>
                        <a:t>Date</a:t>
                      </a:r>
                      <a:endParaRPr lang="en-US" dirty="0"/>
                    </a:p>
                  </a:txBody>
                  <a:tcPr/>
                </a:tc>
                <a:tc>
                  <a:txBody>
                    <a:bodyPr/>
                    <a:lstStyle/>
                    <a:p>
                      <a:pPr algn="ctr"/>
                      <a:r>
                        <a:rPr lang="en-US" dirty="0" smtClean="0"/>
                        <a:t>Morning (7:45am)</a:t>
                      </a:r>
                      <a:endParaRPr lang="en-US" dirty="0"/>
                    </a:p>
                  </a:txBody>
                  <a:tcPr/>
                </a:tc>
                <a:tc>
                  <a:txBody>
                    <a:bodyPr/>
                    <a:lstStyle/>
                    <a:p>
                      <a:pPr algn="ctr"/>
                      <a:r>
                        <a:rPr lang="en-US" dirty="0" smtClean="0"/>
                        <a:t>Afternoon</a:t>
                      </a:r>
                      <a:r>
                        <a:rPr lang="en-US" baseline="0" dirty="0" smtClean="0"/>
                        <a:t> (11:30am) </a:t>
                      </a:r>
                      <a:endParaRPr lang="en-US" dirty="0"/>
                    </a:p>
                  </a:txBody>
                  <a:tcPr/>
                </a:tc>
              </a:tr>
              <a:tr h="370840">
                <a:tc>
                  <a:txBody>
                    <a:bodyPr/>
                    <a:lstStyle/>
                    <a:p>
                      <a:pPr algn="ctr"/>
                      <a:r>
                        <a:rPr lang="en-US" dirty="0" smtClean="0"/>
                        <a:t>Monday,</a:t>
                      </a:r>
                      <a:r>
                        <a:rPr lang="en-US" baseline="0" dirty="0" smtClean="0"/>
                        <a:t> May 7, 2018</a:t>
                      </a:r>
                      <a:endParaRPr lang="en-US" dirty="0"/>
                    </a:p>
                  </a:txBody>
                  <a:tcPr/>
                </a:tc>
                <a:tc>
                  <a:txBody>
                    <a:bodyPr/>
                    <a:lstStyle/>
                    <a:p>
                      <a:pPr algn="ctr"/>
                      <a:endParaRPr lang="en-US" dirty="0"/>
                    </a:p>
                  </a:txBody>
                  <a:tcPr/>
                </a:tc>
                <a:tc>
                  <a:txBody>
                    <a:bodyPr/>
                    <a:lstStyle/>
                    <a:p>
                      <a:pPr algn="ctr"/>
                      <a:r>
                        <a:rPr lang="en-US" dirty="0" smtClean="0"/>
                        <a:t>Psychology</a:t>
                      </a:r>
                      <a:endParaRPr lang="en-US" dirty="0"/>
                    </a:p>
                  </a:txBody>
                  <a:tcPr/>
                </a:tc>
              </a:tr>
              <a:tr h="370840">
                <a:tc>
                  <a:txBody>
                    <a:bodyPr/>
                    <a:lstStyle/>
                    <a:p>
                      <a:pPr algn="ctr"/>
                      <a:r>
                        <a:rPr lang="en-US" dirty="0" smtClean="0"/>
                        <a:t>Tuesday, May 8, 2018</a:t>
                      </a:r>
                      <a:endParaRPr lang="en-US" dirty="0"/>
                    </a:p>
                  </a:txBody>
                  <a:tcPr/>
                </a:tc>
                <a:tc>
                  <a:txBody>
                    <a:bodyPr/>
                    <a:lstStyle/>
                    <a:p>
                      <a:pPr algn="ctr"/>
                      <a:r>
                        <a:rPr lang="en-US" dirty="0" smtClean="0"/>
                        <a:t>Spanish Language</a:t>
                      </a:r>
                      <a:r>
                        <a:rPr lang="en-US" baseline="0" dirty="0" smtClean="0"/>
                        <a:t> </a:t>
                      </a:r>
                      <a:endParaRPr lang="en-US" dirty="0"/>
                    </a:p>
                  </a:txBody>
                  <a:tcPr/>
                </a:tc>
                <a:tc>
                  <a:txBody>
                    <a:bodyPr/>
                    <a:lstStyle/>
                    <a:p>
                      <a:pPr algn="ctr"/>
                      <a:endParaRPr lang="en-US" dirty="0"/>
                    </a:p>
                  </a:txBody>
                  <a:tcPr/>
                </a:tc>
              </a:tr>
              <a:tr h="370840">
                <a:tc>
                  <a:txBody>
                    <a:bodyPr/>
                    <a:lstStyle/>
                    <a:p>
                      <a:pPr algn="ctr"/>
                      <a:r>
                        <a:rPr lang="en-US" dirty="0" smtClean="0"/>
                        <a:t>Wednesday,</a:t>
                      </a:r>
                      <a:r>
                        <a:rPr lang="en-US" baseline="0" dirty="0" smtClean="0"/>
                        <a:t> May 9, 2018</a:t>
                      </a:r>
                      <a:endParaRPr lang="en-US" dirty="0"/>
                    </a:p>
                  </a:txBody>
                  <a:tcPr/>
                </a:tc>
                <a:tc>
                  <a:txBody>
                    <a:bodyPr/>
                    <a:lstStyle/>
                    <a:p>
                      <a:pPr algn="ctr"/>
                      <a:r>
                        <a:rPr lang="en-US" dirty="0" smtClean="0"/>
                        <a:t>English</a:t>
                      </a:r>
                      <a:r>
                        <a:rPr lang="en-US" baseline="0" dirty="0" smtClean="0"/>
                        <a:t> Literature</a:t>
                      </a:r>
                      <a:endParaRPr lang="en-US" dirty="0"/>
                    </a:p>
                  </a:txBody>
                  <a:tcPr/>
                </a:tc>
                <a:tc>
                  <a:txBody>
                    <a:bodyPr/>
                    <a:lstStyle/>
                    <a:p>
                      <a:pPr algn="ctr"/>
                      <a:endParaRPr lang="en-US"/>
                    </a:p>
                  </a:txBody>
                  <a:tcPr/>
                </a:tc>
              </a:tr>
              <a:tr h="370840">
                <a:tc>
                  <a:txBody>
                    <a:bodyPr/>
                    <a:lstStyle/>
                    <a:p>
                      <a:pPr algn="ctr"/>
                      <a:r>
                        <a:rPr lang="en-US" dirty="0" smtClean="0"/>
                        <a:t>Thursday,</a:t>
                      </a:r>
                      <a:r>
                        <a:rPr lang="en-US" baseline="0" dirty="0" smtClean="0"/>
                        <a:t> May 10, 2018</a:t>
                      </a:r>
                      <a:endParaRPr lang="en-US" dirty="0"/>
                    </a:p>
                  </a:txBody>
                  <a:tcPr/>
                </a:tc>
                <a:tc>
                  <a:txBody>
                    <a:bodyPr/>
                    <a:lstStyle/>
                    <a:p>
                      <a:pPr algn="ctr"/>
                      <a:r>
                        <a:rPr lang="en-US" dirty="0" smtClean="0"/>
                        <a:t>U.S. Government</a:t>
                      </a:r>
                      <a:r>
                        <a:rPr lang="en-US" baseline="0" dirty="0" smtClean="0"/>
                        <a:t> &amp; Politics</a:t>
                      </a:r>
                      <a:endParaRPr lang="en-US" dirty="0"/>
                    </a:p>
                  </a:txBody>
                  <a:tcPr/>
                </a:tc>
                <a:tc>
                  <a:txBody>
                    <a:bodyPr/>
                    <a:lstStyle/>
                    <a:p>
                      <a:pPr algn="ctr"/>
                      <a:endParaRPr lang="en-US"/>
                    </a:p>
                  </a:txBody>
                  <a:tcPr/>
                </a:tc>
              </a:tr>
              <a:tr h="370840">
                <a:tc>
                  <a:txBody>
                    <a:bodyPr/>
                    <a:lstStyle/>
                    <a:p>
                      <a:pPr algn="ctr"/>
                      <a:r>
                        <a:rPr lang="en-US" dirty="0" smtClean="0"/>
                        <a:t>Friday,</a:t>
                      </a:r>
                      <a:r>
                        <a:rPr lang="en-US" baseline="0" dirty="0" smtClean="0"/>
                        <a:t> May 11, 2018</a:t>
                      </a:r>
                      <a:endParaRPr lang="en-US" dirty="0"/>
                    </a:p>
                  </a:txBody>
                  <a:tcPr/>
                </a:tc>
                <a:tc>
                  <a:txBody>
                    <a:bodyPr/>
                    <a:lstStyle/>
                    <a:p>
                      <a:pPr algn="ctr"/>
                      <a:r>
                        <a:rPr lang="en-US" dirty="0" smtClean="0"/>
                        <a:t>U.S. History</a:t>
                      </a:r>
                      <a:endParaRPr lang="en-US" dirty="0"/>
                    </a:p>
                  </a:txBody>
                  <a:tcPr/>
                </a:tc>
                <a:tc>
                  <a:txBody>
                    <a:bodyPr/>
                    <a:lstStyle/>
                    <a:p>
                      <a:pPr algn="ctr"/>
                      <a:r>
                        <a:rPr lang="en-US" dirty="0" smtClean="0"/>
                        <a:t>Studio Art </a:t>
                      </a:r>
                      <a:endParaRPr lang="en-US" dirty="0"/>
                    </a:p>
                  </a:txBody>
                  <a:tcPr/>
                </a:tc>
              </a:tr>
              <a:tr h="370840">
                <a:tc>
                  <a:txBody>
                    <a:bodyPr/>
                    <a:lstStyle/>
                    <a:p>
                      <a:pPr algn="ctr"/>
                      <a:r>
                        <a:rPr lang="en-US" dirty="0" smtClean="0"/>
                        <a:t>Tuesday,</a:t>
                      </a:r>
                      <a:r>
                        <a:rPr lang="en-US" baseline="0" dirty="0" smtClean="0"/>
                        <a:t> May 15, 2018</a:t>
                      </a:r>
                      <a:endParaRPr lang="en-US" dirty="0"/>
                    </a:p>
                  </a:txBody>
                  <a:tcPr/>
                </a:tc>
                <a:tc>
                  <a:txBody>
                    <a:bodyPr/>
                    <a:lstStyle/>
                    <a:p>
                      <a:pPr algn="ctr"/>
                      <a:r>
                        <a:rPr lang="en-US" dirty="0" smtClean="0"/>
                        <a:t>Calculus</a:t>
                      </a:r>
                      <a:r>
                        <a:rPr lang="en-US" baseline="0" dirty="0" smtClean="0"/>
                        <a:t> AB</a:t>
                      </a:r>
                      <a:endParaRPr lang="en-US" dirty="0"/>
                    </a:p>
                  </a:txBody>
                  <a:tcPr/>
                </a:tc>
                <a:tc>
                  <a:txBody>
                    <a:bodyPr/>
                    <a:lstStyle/>
                    <a:p>
                      <a:pPr algn="ctr"/>
                      <a:r>
                        <a:rPr lang="en-US" dirty="0" smtClean="0"/>
                        <a:t>French Language</a:t>
                      </a:r>
                      <a:endParaRPr lang="en-US" dirty="0"/>
                    </a:p>
                  </a:txBody>
                  <a:tcPr/>
                </a:tc>
              </a:tr>
              <a:tr h="370840">
                <a:tc>
                  <a:txBody>
                    <a:bodyPr/>
                    <a:lstStyle/>
                    <a:p>
                      <a:pPr algn="ctr"/>
                      <a:r>
                        <a:rPr lang="en-US" dirty="0" smtClean="0"/>
                        <a:t>Wednesday, May 16, 2018</a:t>
                      </a:r>
                      <a:endParaRPr lang="en-US" dirty="0"/>
                    </a:p>
                  </a:txBody>
                  <a:tcPr/>
                </a:tc>
                <a:tc>
                  <a:txBody>
                    <a:bodyPr/>
                    <a:lstStyle/>
                    <a:p>
                      <a:pPr algn="ctr"/>
                      <a:r>
                        <a:rPr lang="en-US" dirty="0" smtClean="0"/>
                        <a:t>English Language</a:t>
                      </a:r>
                      <a:endParaRPr lang="en-US" dirty="0"/>
                    </a:p>
                  </a:txBody>
                  <a:tcPr/>
                </a:tc>
                <a:tc>
                  <a:txBody>
                    <a:bodyPr/>
                    <a:lstStyle/>
                    <a:p>
                      <a:pPr algn="ctr"/>
                      <a:endParaRPr lang="en-US" dirty="0"/>
                    </a:p>
                  </a:txBody>
                  <a:tcPr/>
                </a:tc>
              </a:tr>
              <a:tr h="370840">
                <a:tc>
                  <a:txBody>
                    <a:bodyPr/>
                    <a:lstStyle/>
                    <a:p>
                      <a:pPr algn="ctr"/>
                      <a:r>
                        <a:rPr lang="en-US" dirty="0" smtClean="0"/>
                        <a:t>Thursday,</a:t>
                      </a:r>
                      <a:r>
                        <a:rPr lang="en-US" baseline="0" dirty="0" smtClean="0"/>
                        <a:t> May 17, 2018</a:t>
                      </a:r>
                      <a:endParaRPr lang="en-US" dirty="0"/>
                    </a:p>
                  </a:txBody>
                  <a:tcPr/>
                </a:tc>
                <a:tc>
                  <a:txBody>
                    <a:bodyPr/>
                    <a:lstStyle/>
                    <a:p>
                      <a:pPr algn="ctr"/>
                      <a:r>
                        <a:rPr lang="en-US" dirty="0" smtClean="0"/>
                        <a:t>World History</a:t>
                      </a:r>
                      <a:endParaRPr lang="en-US" dirty="0"/>
                    </a:p>
                  </a:txBody>
                  <a:tcPr/>
                </a:tc>
                <a:tc>
                  <a:txBody>
                    <a:bodyPr/>
                    <a:lstStyle/>
                    <a:p>
                      <a:pPr algn="ctr"/>
                      <a:endParaRPr lang="en-US" dirty="0"/>
                    </a:p>
                  </a:txBody>
                  <a:tcPr/>
                </a:tc>
              </a:tr>
            </a:tbl>
          </a:graphicData>
        </a:graphic>
      </p:graphicFrame>
      <p:sp>
        <p:nvSpPr>
          <p:cNvPr id="3" name="Title 2"/>
          <p:cNvSpPr>
            <a:spLocks noGrp="1"/>
          </p:cNvSpPr>
          <p:nvPr>
            <p:ph type="title"/>
          </p:nvPr>
        </p:nvSpPr>
        <p:spPr/>
        <p:txBody>
          <a:bodyPr/>
          <a:lstStyle/>
          <a:p>
            <a:r>
              <a:rPr lang="en-US" dirty="0" smtClean="0"/>
              <a:t>AP Exam Schedule</a:t>
            </a:r>
            <a:endParaRPr lang="en-US" dirty="0"/>
          </a:p>
        </p:txBody>
      </p:sp>
      <p:sp>
        <p:nvSpPr>
          <p:cNvPr id="5" name="TextBox 4"/>
          <p:cNvSpPr txBox="1"/>
          <p:nvPr/>
        </p:nvSpPr>
        <p:spPr>
          <a:xfrm>
            <a:off x="4395355" y="5112326"/>
            <a:ext cx="3616037" cy="461665"/>
          </a:xfrm>
          <a:prstGeom prst="rect">
            <a:avLst/>
          </a:prstGeom>
          <a:noFill/>
        </p:spPr>
        <p:txBody>
          <a:bodyPr wrap="square" rtlCol="0">
            <a:spAutoFit/>
          </a:bodyPr>
          <a:lstStyle/>
          <a:p>
            <a:r>
              <a:rPr lang="en-US" sz="2400" dirty="0" smtClean="0"/>
              <a:t>Cost per exam - $94/exam</a:t>
            </a:r>
            <a:endParaRPr lang="en-US" sz="2400" dirty="0"/>
          </a:p>
        </p:txBody>
      </p:sp>
    </p:spTree>
    <p:extLst>
      <p:ext uri="{BB962C8B-B14F-4D97-AF65-F5344CB8AC3E}">
        <p14:creationId xmlns:p14="http://schemas.microsoft.com/office/powerpoint/2010/main" val="36605836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87682" y="1524740"/>
            <a:ext cx="12104318" cy="4114800"/>
          </a:xfrm>
        </p:spPr>
        <p:txBody>
          <a:bodyPr>
            <a:noAutofit/>
          </a:bodyPr>
          <a:lstStyle/>
          <a:p>
            <a:pPr marL="0" indent="0" algn="ctr">
              <a:buClr>
                <a:schemeClr val="accent1">
                  <a:lumMod val="50000"/>
                </a:schemeClr>
              </a:buClr>
              <a:buNone/>
            </a:pPr>
            <a:r>
              <a:rPr lang="en-US" sz="3400" b="1" dirty="0" smtClean="0"/>
              <a:t>Free/Reduced Lunch Students </a:t>
            </a:r>
          </a:p>
          <a:p>
            <a:pPr>
              <a:buClr>
                <a:schemeClr val="accent1">
                  <a:lumMod val="50000"/>
                </a:schemeClr>
              </a:buClr>
              <a:buFont typeface="Wingdings" pitchFamily="2" charset="2"/>
              <a:buChar char="q"/>
            </a:pPr>
            <a:r>
              <a:rPr lang="en-US" sz="3400" dirty="0" smtClean="0"/>
              <a:t>All exams are paid for by PGCPS </a:t>
            </a:r>
          </a:p>
          <a:p>
            <a:pPr>
              <a:buClr>
                <a:schemeClr val="accent1">
                  <a:lumMod val="50000"/>
                </a:schemeClr>
              </a:buClr>
              <a:buFont typeface="Wingdings" pitchFamily="2" charset="2"/>
              <a:buChar char="q"/>
            </a:pPr>
            <a:r>
              <a:rPr lang="en-US" sz="3400" dirty="0" smtClean="0"/>
              <a:t>Must have at least a “C” average in the AP course</a:t>
            </a:r>
          </a:p>
          <a:p>
            <a:pPr>
              <a:buClr>
                <a:schemeClr val="accent1">
                  <a:lumMod val="50000"/>
                </a:schemeClr>
              </a:buClr>
              <a:buFont typeface="Wingdings" pitchFamily="2" charset="2"/>
              <a:buChar char="q"/>
            </a:pPr>
            <a:r>
              <a:rPr lang="en-US" sz="3400" dirty="0" smtClean="0"/>
              <a:t>Register online via Google Form sent via email  </a:t>
            </a:r>
            <a:r>
              <a:rPr lang="en-US" sz="3400" i="1" dirty="0" smtClean="0"/>
              <a:t>OR</a:t>
            </a:r>
            <a:r>
              <a:rPr lang="en-US" sz="3400" dirty="0" smtClean="0"/>
              <a:t> </a:t>
            </a:r>
          </a:p>
          <a:p>
            <a:pPr>
              <a:buClr>
                <a:schemeClr val="accent1">
                  <a:lumMod val="50000"/>
                </a:schemeClr>
              </a:buClr>
              <a:buFont typeface="Wingdings" pitchFamily="2" charset="2"/>
              <a:buChar char="q"/>
            </a:pPr>
            <a:endParaRPr lang="en-US" sz="3400" dirty="0"/>
          </a:p>
          <a:p>
            <a:pPr marL="0" indent="0">
              <a:buClr>
                <a:schemeClr val="accent1">
                  <a:lumMod val="50000"/>
                </a:schemeClr>
              </a:buClr>
              <a:buNone/>
            </a:pPr>
            <a:r>
              <a:rPr lang="en-US" sz="3400" dirty="0" smtClean="0"/>
              <a:t>Scan QR code: </a:t>
            </a:r>
            <a:endParaRPr lang="en-US" sz="3400" dirty="0" smtClean="0"/>
          </a:p>
          <a:p>
            <a:pPr marL="0" indent="0">
              <a:buClr>
                <a:schemeClr val="accent1">
                  <a:lumMod val="50000"/>
                </a:schemeClr>
              </a:buClr>
              <a:buNone/>
            </a:pPr>
            <a:endParaRPr lang="en-US" sz="3400" dirty="0"/>
          </a:p>
          <a:p>
            <a:pPr marL="0" indent="0">
              <a:buClr>
                <a:schemeClr val="accent1">
                  <a:lumMod val="50000"/>
                </a:schemeClr>
              </a:buClr>
              <a:buNone/>
            </a:pPr>
            <a:endParaRPr lang="en-US" sz="3400" dirty="0"/>
          </a:p>
        </p:txBody>
      </p:sp>
      <p:sp>
        <p:nvSpPr>
          <p:cNvPr id="3" name="Title 2"/>
          <p:cNvSpPr>
            <a:spLocks noGrp="1"/>
          </p:cNvSpPr>
          <p:nvPr>
            <p:ph type="title"/>
          </p:nvPr>
        </p:nvSpPr>
        <p:spPr/>
        <p:txBody>
          <a:bodyPr/>
          <a:lstStyle/>
          <a:p>
            <a:r>
              <a:rPr lang="en-US" dirty="0"/>
              <a:t>Registration Procedures</a:t>
            </a:r>
          </a:p>
        </p:txBody>
      </p:sp>
      <p:pic>
        <p:nvPicPr>
          <p:cNvPr id="1026" name="Picture 2" descr="C:\Users\terri.collinsswain\Downloads\QR_Code_AP_Registration_For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0350" y="3953741"/>
            <a:ext cx="1782041" cy="1782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72867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145473" y="1143000"/>
            <a:ext cx="11918372" cy="4603173"/>
          </a:xfrm>
        </p:spPr>
        <p:txBody>
          <a:bodyPr>
            <a:normAutofit lnSpcReduction="10000"/>
          </a:bodyPr>
          <a:lstStyle/>
          <a:p>
            <a:pPr marL="0" indent="0" algn="ctr">
              <a:buNone/>
            </a:pPr>
            <a:r>
              <a:rPr lang="en-US" sz="3400" b="1" dirty="0" smtClean="0"/>
              <a:t>Non-Free &amp; Reduced Lunch Students</a:t>
            </a:r>
          </a:p>
          <a:p>
            <a:pPr>
              <a:buFont typeface="Wingdings" pitchFamily="2" charset="2"/>
              <a:buChar char="q"/>
            </a:pPr>
            <a:r>
              <a:rPr lang="en-US" sz="3400" dirty="0"/>
              <a:t> </a:t>
            </a:r>
            <a:r>
              <a:rPr lang="en-US" sz="3400" dirty="0" smtClean="0"/>
              <a:t>Must register online via Google Form sent via email OR scan QR code: </a:t>
            </a:r>
          </a:p>
          <a:p>
            <a:pPr marL="0" indent="0">
              <a:buNone/>
            </a:pPr>
            <a:r>
              <a:rPr lang="en-US" sz="3400" dirty="0" smtClean="0"/>
              <a:t>                                </a:t>
            </a:r>
            <a:r>
              <a:rPr lang="en-US" sz="4400" i="1" dirty="0" smtClean="0">
                <a:solidFill>
                  <a:srgbClr val="FF0000"/>
                </a:solidFill>
              </a:rPr>
              <a:t>AND</a:t>
            </a:r>
            <a:r>
              <a:rPr lang="en-US" sz="3400" dirty="0" smtClean="0">
                <a:solidFill>
                  <a:srgbClr val="FF0000"/>
                </a:solidFill>
              </a:rPr>
              <a:t> </a:t>
            </a:r>
          </a:p>
          <a:p>
            <a:pPr>
              <a:buFont typeface="Wingdings" pitchFamily="2" charset="2"/>
              <a:buChar char="q"/>
            </a:pPr>
            <a:r>
              <a:rPr lang="en-US" sz="3400" dirty="0" smtClean="0"/>
              <a:t>Must pay online via My School Bucks </a:t>
            </a:r>
            <a:r>
              <a:rPr lang="en-US" sz="3400" dirty="0"/>
              <a:t>at </a:t>
            </a:r>
            <a:r>
              <a:rPr lang="en-US" sz="3400" dirty="0">
                <a:hlinkClick r:id="rId2"/>
              </a:rPr>
              <a:t>http://www1.pgcps.org/laurelhs</a:t>
            </a:r>
            <a:r>
              <a:rPr lang="en-US" sz="3400" dirty="0" smtClean="0">
                <a:hlinkClick r:id="rId2"/>
              </a:rPr>
              <a:t>/</a:t>
            </a:r>
            <a:r>
              <a:rPr lang="en-US" sz="3400" dirty="0"/>
              <a:t> </a:t>
            </a:r>
            <a:r>
              <a:rPr lang="en-US" sz="3400" i="1" dirty="0" smtClean="0"/>
              <a:t>OR</a:t>
            </a:r>
            <a:r>
              <a:rPr lang="en-US" sz="3400" dirty="0" smtClean="0"/>
              <a:t> </a:t>
            </a:r>
            <a:r>
              <a:rPr lang="en-US" sz="3400" dirty="0">
                <a:hlinkClick r:id="rId3"/>
              </a:rPr>
              <a:t>http://laurelhscounseling.weebly.com</a:t>
            </a:r>
            <a:r>
              <a:rPr lang="en-US" sz="3400" dirty="0" smtClean="0">
                <a:hlinkClick r:id="rId3"/>
              </a:rPr>
              <a:t>/</a:t>
            </a:r>
            <a:r>
              <a:rPr lang="en-US" sz="3400" dirty="0" smtClean="0"/>
              <a:t>  </a:t>
            </a:r>
            <a:r>
              <a:rPr lang="en-US" sz="3400" i="1" dirty="0" smtClean="0"/>
              <a:t>OR </a:t>
            </a:r>
            <a:r>
              <a:rPr lang="en-US" sz="3400" dirty="0" smtClean="0"/>
              <a:t>scan QR code: </a:t>
            </a:r>
          </a:p>
          <a:p>
            <a:pPr marL="0" indent="0">
              <a:buNone/>
            </a:pPr>
            <a:endParaRPr lang="en-US" sz="3400" i="1" dirty="0" smtClean="0"/>
          </a:p>
          <a:p>
            <a:pPr marL="0" indent="0" algn="ctr">
              <a:buNone/>
            </a:pPr>
            <a:r>
              <a:rPr lang="en-US" sz="2800" b="1" dirty="0">
                <a:latin typeface="Calibri" pitchFamily="34" charset="0"/>
                <a:ea typeface="ＭＳ Ｐゴシック" charset="0"/>
                <a:cs typeface="ＭＳ Ｐゴシック" charset="0"/>
              </a:rPr>
              <a:t>1 Exam </a:t>
            </a:r>
            <a:r>
              <a:rPr lang="en-US" sz="2800" dirty="0">
                <a:latin typeface="Calibri" pitchFamily="34" charset="0"/>
                <a:ea typeface="ＭＳ Ｐゴシック" charset="0"/>
                <a:cs typeface="ＭＳ Ｐゴシック" charset="0"/>
              </a:rPr>
              <a:t>= $94	</a:t>
            </a:r>
            <a:r>
              <a:rPr lang="en-US" sz="2800" b="1" dirty="0">
                <a:latin typeface="Calibri" pitchFamily="34" charset="0"/>
                <a:ea typeface="ＭＳ Ｐゴシック" charset="0"/>
                <a:cs typeface="ＭＳ Ｐゴシック" charset="0"/>
              </a:rPr>
              <a:t>2 Exams </a:t>
            </a:r>
            <a:r>
              <a:rPr lang="en-US" sz="2800" dirty="0">
                <a:latin typeface="Calibri" pitchFamily="34" charset="0"/>
                <a:ea typeface="ＭＳ Ｐゴシック" charset="0"/>
                <a:cs typeface="ＭＳ Ｐゴシック" charset="0"/>
              </a:rPr>
              <a:t>= $188	</a:t>
            </a:r>
            <a:r>
              <a:rPr lang="en-US" sz="2800" b="1" dirty="0">
                <a:latin typeface="Calibri" pitchFamily="34" charset="0"/>
                <a:ea typeface="ＭＳ Ｐゴシック" charset="0"/>
                <a:cs typeface="ＭＳ Ｐゴシック" charset="0"/>
              </a:rPr>
              <a:t>3 Exams </a:t>
            </a:r>
            <a:r>
              <a:rPr lang="en-US" sz="2800" dirty="0">
                <a:latin typeface="Calibri" pitchFamily="34" charset="0"/>
                <a:ea typeface="ＭＳ Ｐゴシック" charset="0"/>
                <a:cs typeface="ＭＳ Ｐゴシック" charset="0"/>
              </a:rPr>
              <a:t>= $282	</a:t>
            </a:r>
            <a:r>
              <a:rPr lang="en-US" sz="2800" b="1" dirty="0">
                <a:latin typeface="Calibri" pitchFamily="34" charset="0"/>
                <a:ea typeface="ＭＳ Ｐゴシック" charset="0"/>
                <a:cs typeface="ＭＳ Ｐゴシック" charset="0"/>
              </a:rPr>
              <a:t>4 Exams </a:t>
            </a:r>
            <a:r>
              <a:rPr lang="en-US" sz="2800" dirty="0">
                <a:latin typeface="Calibri" pitchFamily="34" charset="0"/>
                <a:ea typeface="ＭＳ Ｐゴシック" charset="0"/>
                <a:cs typeface="ＭＳ Ｐゴシック" charset="0"/>
              </a:rPr>
              <a:t>= $376 </a:t>
            </a:r>
          </a:p>
          <a:p>
            <a:pPr marL="0" indent="0">
              <a:buNone/>
            </a:pPr>
            <a:endParaRPr lang="en-US" sz="3600" dirty="0"/>
          </a:p>
          <a:p>
            <a:pPr>
              <a:buFont typeface="Wingdings" pitchFamily="2" charset="2"/>
              <a:buChar char="q"/>
            </a:pPr>
            <a:endParaRPr lang="en-US" sz="3400" i="1" dirty="0" smtClean="0"/>
          </a:p>
          <a:p>
            <a:pPr>
              <a:buFont typeface="Wingdings" pitchFamily="2" charset="2"/>
              <a:buChar char="q"/>
            </a:pPr>
            <a:endParaRPr lang="en-US" sz="3400" i="1" dirty="0"/>
          </a:p>
        </p:txBody>
      </p:sp>
      <p:sp>
        <p:nvSpPr>
          <p:cNvPr id="3" name="Title 2"/>
          <p:cNvSpPr>
            <a:spLocks noGrp="1"/>
          </p:cNvSpPr>
          <p:nvPr>
            <p:ph type="title"/>
          </p:nvPr>
        </p:nvSpPr>
        <p:spPr/>
        <p:txBody>
          <a:bodyPr/>
          <a:lstStyle/>
          <a:p>
            <a:r>
              <a:rPr lang="en-US" dirty="0" smtClean="0"/>
              <a:t>Registration Procedures</a:t>
            </a:r>
            <a:endParaRPr lang="en-US" dirty="0"/>
          </a:p>
        </p:txBody>
      </p:sp>
      <p:pic>
        <p:nvPicPr>
          <p:cNvPr id="2050" name="Picture 2" descr="C:\Users\terri.collinsswain\Downloads\QR_Code_AP_Registration_For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2322" y="2244436"/>
            <a:ext cx="1141269" cy="114126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erri.collinsswain\Downloads\QR_Code_My_School_Bucks_Lin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42863" y="3588330"/>
            <a:ext cx="1468582" cy="1468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9254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249382" y="1215736"/>
            <a:ext cx="11502736" cy="4644737"/>
          </a:xfrm>
        </p:spPr>
        <p:txBody>
          <a:bodyPr>
            <a:normAutofit lnSpcReduction="10000"/>
          </a:bodyPr>
          <a:lstStyle/>
          <a:p>
            <a:pPr marL="0" indent="0">
              <a:buNone/>
            </a:pPr>
            <a:r>
              <a:rPr lang="en-US" b="1" dirty="0" smtClean="0"/>
              <a:t>Q</a:t>
            </a:r>
            <a:r>
              <a:rPr lang="en-US" dirty="0" smtClean="0"/>
              <a:t>: What if I don’t have a credit card or debit card to pay online?</a:t>
            </a:r>
          </a:p>
          <a:p>
            <a:pPr marL="0" indent="0">
              <a:buNone/>
            </a:pPr>
            <a:r>
              <a:rPr lang="en-US" b="1" dirty="0" smtClean="0"/>
              <a:t>A</a:t>
            </a:r>
            <a:r>
              <a:rPr lang="en-US" dirty="0" smtClean="0"/>
              <a:t>:  Complete the paper registration form available in the counseling office and submit with money order to Mrs. Barnes.  You still need to register with the </a:t>
            </a:r>
            <a:r>
              <a:rPr lang="en-US" dirty="0"/>
              <a:t>G</a:t>
            </a:r>
            <a:r>
              <a:rPr lang="en-US" dirty="0" smtClean="0"/>
              <a:t>oogle form as well.  </a:t>
            </a:r>
          </a:p>
          <a:p>
            <a:pPr marL="0" indent="0">
              <a:buNone/>
            </a:pPr>
            <a:endParaRPr lang="en-US" dirty="0"/>
          </a:p>
          <a:p>
            <a:pPr marL="0" indent="0">
              <a:buNone/>
            </a:pPr>
            <a:r>
              <a:rPr lang="en-US" b="1" dirty="0" smtClean="0"/>
              <a:t>Q</a:t>
            </a:r>
            <a:r>
              <a:rPr lang="en-US" dirty="0" smtClean="0"/>
              <a:t>:  What if I’m on Free/Reduced Lunch and don’t have a “C” average, but want to take an AP exam?</a:t>
            </a:r>
          </a:p>
          <a:p>
            <a:pPr marL="0" indent="0">
              <a:buNone/>
            </a:pPr>
            <a:r>
              <a:rPr lang="en-US" b="1" dirty="0" smtClean="0"/>
              <a:t>A</a:t>
            </a:r>
            <a:r>
              <a:rPr lang="en-US" dirty="0" smtClean="0"/>
              <a:t>:  You are responsible for paying for your exam(s) and will have to pay for exams online via My School Bucks and register with the </a:t>
            </a:r>
            <a:r>
              <a:rPr lang="en-US" dirty="0"/>
              <a:t>G</a:t>
            </a:r>
            <a:r>
              <a:rPr lang="en-US" dirty="0" smtClean="0"/>
              <a:t>oogle form as well. </a:t>
            </a:r>
          </a:p>
          <a:p>
            <a:pPr marL="0" indent="0">
              <a:buNone/>
            </a:pPr>
            <a:endParaRPr lang="en-US" dirty="0" smtClean="0"/>
          </a:p>
          <a:p>
            <a:pPr marL="0" indent="0">
              <a:buNone/>
            </a:pPr>
            <a:r>
              <a:rPr lang="en-US" b="1" dirty="0" smtClean="0"/>
              <a:t>Q</a:t>
            </a:r>
            <a:r>
              <a:rPr lang="en-US" dirty="0" smtClean="0"/>
              <a:t>:  What if I’m absent on the day of the exam?</a:t>
            </a:r>
          </a:p>
          <a:p>
            <a:pPr marL="0" indent="0">
              <a:buNone/>
            </a:pPr>
            <a:r>
              <a:rPr lang="en-US" b="1" dirty="0" smtClean="0"/>
              <a:t>A</a:t>
            </a:r>
            <a:r>
              <a:rPr lang="en-US" dirty="0" smtClean="0"/>
              <a:t>:  You will have to pay a $15 unused exam fee.  </a:t>
            </a:r>
          </a:p>
          <a:p>
            <a:pPr marL="0" indent="0">
              <a:buNone/>
            </a:pPr>
            <a:endParaRPr lang="en-US" dirty="0" smtClean="0"/>
          </a:p>
          <a:p>
            <a:pPr marL="0" indent="0">
              <a:buNone/>
            </a:pPr>
            <a:r>
              <a:rPr lang="en-US" dirty="0" smtClean="0"/>
              <a:t>Q:  What if I miss the deadline to register? </a:t>
            </a:r>
          </a:p>
          <a:p>
            <a:pPr marL="0" indent="0">
              <a:buNone/>
            </a:pPr>
            <a:r>
              <a:rPr lang="en-US" dirty="0" smtClean="0"/>
              <a:t>A:  You will have to pay a $55 late fee in addition to the regular exam fee of $94.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374314102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789709" y="1320800"/>
            <a:ext cx="10806546" cy="4241800"/>
          </a:xfrm>
        </p:spPr>
        <p:txBody>
          <a:bodyPr/>
          <a:lstStyle/>
          <a:p>
            <a:pPr marL="0" indent="0">
              <a:buNone/>
            </a:pPr>
            <a:r>
              <a:rPr lang="en-US" dirty="0"/>
              <a:t>Reasons for which late testing will and will not be allowed are listed below.  Only those students affected by the conflict may test late; all other students must test on the regularly scheduled date. </a:t>
            </a:r>
          </a:p>
          <a:p>
            <a:pPr marL="0" indent="0">
              <a:buNone/>
            </a:pPr>
            <a:endParaRPr lang="en-US" dirty="0"/>
          </a:p>
        </p:txBody>
      </p:sp>
      <p:sp>
        <p:nvSpPr>
          <p:cNvPr id="14338" name="Title 7"/>
          <p:cNvSpPr>
            <a:spLocks noGrp="1"/>
          </p:cNvSpPr>
          <p:nvPr>
            <p:ph type="title"/>
          </p:nvPr>
        </p:nvSpPr>
        <p:spPr/>
        <p:txBody>
          <a:bodyPr/>
          <a:lstStyle/>
          <a:p>
            <a:pPr>
              <a:defRPr/>
            </a:pPr>
            <a:r>
              <a:rPr lang="en-US" dirty="0">
                <a:ea typeface="ＭＳ Ｐゴシック" pitchFamily="34" charset="-128"/>
              </a:rPr>
              <a:t>What if I can’t take a test on the assigned day?</a:t>
            </a:r>
            <a:endParaRPr dirty="0">
              <a:ea typeface="ＭＳ Ｐゴシック" pitchFamily="34" charset="-128"/>
            </a:endParaRPr>
          </a:p>
        </p:txBody>
      </p:sp>
      <p:sp>
        <p:nvSpPr>
          <p:cNvPr id="14339" name="TextBox 4"/>
          <p:cNvSpPr txBox="1">
            <a:spLocks noChangeArrowheads="1"/>
          </p:cNvSpPr>
          <p:nvPr/>
        </p:nvSpPr>
        <p:spPr bwMode="auto">
          <a:xfrm>
            <a:off x="3879850" y="1320800"/>
            <a:ext cx="1841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100">
                <a:solidFill>
                  <a:schemeClr val="tx1"/>
                </a:solidFill>
                <a:latin typeface="Arial" charset="0"/>
                <a:ea typeface="ＭＳ Ｐゴシック" charset="0"/>
                <a:cs typeface="ＭＳ Ｐゴシック" charset="0"/>
              </a:defRPr>
            </a:lvl1pPr>
            <a:lvl2pPr marL="742950" indent="-285750" eaLnBrk="0" hangingPunct="0">
              <a:defRPr sz="1100">
                <a:solidFill>
                  <a:schemeClr val="tx1"/>
                </a:solidFill>
                <a:latin typeface="Arial" charset="0"/>
                <a:ea typeface="ＭＳ Ｐゴシック" charset="0"/>
              </a:defRPr>
            </a:lvl2pPr>
            <a:lvl3pPr marL="1143000" indent="-228600" eaLnBrk="0" hangingPunct="0">
              <a:defRPr sz="1100">
                <a:solidFill>
                  <a:schemeClr val="tx1"/>
                </a:solidFill>
                <a:latin typeface="Arial" charset="0"/>
                <a:ea typeface="ＭＳ Ｐゴシック" charset="0"/>
              </a:defRPr>
            </a:lvl3pPr>
            <a:lvl4pPr marL="1600200" indent="-228600" eaLnBrk="0" hangingPunct="0">
              <a:defRPr sz="1100">
                <a:solidFill>
                  <a:schemeClr val="tx1"/>
                </a:solidFill>
                <a:latin typeface="Arial" charset="0"/>
                <a:ea typeface="ＭＳ Ｐゴシック" charset="0"/>
              </a:defRPr>
            </a:lvl4pPr>
            <a:lvl5pPr marL="2057400" indent="-228600" eaLnBrk="0" hangingPunct="0">
              <a:defRPr sz="1100">
                <a:solidFill>
                  <a:schemeClr val="tx1"/>
                </a:solidFill>
                <a:latin typeface="Arial" charset="0"/>
                <a:ea typeface="ＭＳ Ｐゴシック" charset="0"/>
              </a:defRPr>
            </a:lvl5pPr>
            <a:lvl6pPr marL="2514600" indent="-228600" eaLnBrk="0" fontAlgn="base" hangingPunct="0">
              <a:spcBef>
                <a:spcPct val="0"/>
              </a:spcBef>
              <a:spcAft>
                <a:spcPct val="0"/>
              </a:spcAft>
              <a:defRPr sz="1100">
                <a:solidFill>
                  <a:schemeClr val="tx1"/>
                </a:solidFill>
                <a:latin typeface="Arial" charset="0"/>
                <a:ea typeface="ＭＳ Ｐゴシック" charset="0"/>
              </a:defRPr>
            </a:lvl6pPr>
            <a:lvl7pPr marL="2971800" indent="-228600" eaLnBrk="0" fontAlgn="base" hangingPunct="0">
              <a:spcBef>
                <a:spcPct val="0"/>
              </a:spcBef>
              <a:spcAft>
                <a:spcPct val="0"/>
              </a:spcAft>
              <a:defRPr sz="1100">
                <a:solidFill>
                  <a:schemeClr val="tx1"/>
                </a:solidFill>
                <a:latin typeface="Arial" charset="0"/>
                <a:ea typeface="ＭＳ Ｐゴシック" charset="0"/>
              </a:defRPr>
            </a:lvl7pPr>
            <a:lvl8pPr marL="3429000" indent="-228600" eaLnBrk="0" fontAlgn="base" hangingPunct="0">
              <a:spcBef>
                <a:spcPct val="0"/>
              </a:spcBef>
              <a:spcAft>
                <a:spcPct val="0"/>
              </a:spcAft>
              <a:defRPr sz="1100">
                <a:solidFill>
                  <a:schemeClr val="tx1"/>
                </a:solidFill>
                <a:latin typeface="Arial" charset="0"/>
                <a:ea typeface="ＭＳ Ｐゴシック" charset="0"/>
              </a:defRPr>
            </a:lvl8pPr>
            <a:lvl9pPr marL="3886200" indent="-228600"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58707231"/>
              </p:ext>
            </p:extLst>
          </p:nvPr>
        </p:nvGraphicFramePr>
        <p:xfrm>
          <a:off x="1855355" y="2330257"/>
          <a:ext cx="8128000" cy="3235960"/>
        </p:xfrm>
        <a:graphic>
          <a:graphicData uri="http://schemas.openxmlformats.org/drawingml/2006/table">
            <a:tbl>
              <a:tblPr firstRow="1" bandRow="1">
                <a:tableStyleId>{93296810-A885-4BE3-A3E7-6D5BEEA58F35}</a:tableStyleId>
              </a:tblPr>
              <a:tblGrid>
                <a:gridCol w="4064000"/>
                <a:gridCol w="4064000"/>
              </a:tblGrid>
              <a:tr h="370840">
                <a:tc>
                  <a:txBody>
                    <a:bodyPr/>
                    <a:lstStyle/>
                    <a:p>
                      <a:pPr algn="ctr"/>
                      <a:r>
                        <a:rPr lang="en-US" dirty="0" smtClean="0"/>
                        <a:t>No Additional</a:t>
                      </a:r>
                      <a:r>
                        <a:rPr lang="en-US" baseline="0" dirty="0" smtClean="0"/>
                        <a:t> Fee Incurred</a:t>
                      </a:r>
                      <a:endParaRPr lang="en-US" dirty="0"/>
                    </a:p>
                  </a:txBody>
                  <a:tcPr/>
                </a:tc>
                <a:tc>
                  <a:txBody>
                    <a:bodyPr/>
                    <a:lstStyle/>
                    <a:p>
                      <a:pPr algn="ctr"/>
                      <a:r>
                        <a:rPr lang="en-US" dirty="0" smtClean="0"/>
                        <a:t>Additional Fee Incurred:</a:t>
                      </a:r>
                      <a:r>
                        <a:rPr lang="en-US" baseline="0" dirty="0" smtClean="0"/>
                        <a:t>  $45 per exam</a:t>
                      </a:r>
                      <a:endParaRPr lang="en-US" dirty="0"/>
                    </a:p>
                  </a:txBody>
                  <a:tcPr/>
                </a:tc>
              </a:tr>
              <a:tr h="370840">
                <a:tc>
                  <a:txBody>
                    <a:bodyPr/>
                    <a:lstStyle/>
                    <a:p>
                      <a:pPr algn="ctr"/>
                      <a:r>
                        <a:rPr lang="en-US" dirty="0" smtClean="0"/>
                        <a:t>Conflict w/IB</a:t>
                      </a:r>
                      <a:r>
                        <a:rPr lang="en-US" baseline="0" dirty="0" smtClean="0"/>
                        <a:t> Exam</a:t>
                      </a:r>
                      <a:endParaRPr lang="en-US" dirty="0"/>
                    </a:p>
                  </a:txBody>
                  <a:tcPr/>
                </a:tc>
                <a:tc>
                  <a:txBody>
                    <a:bodyPr/>
                    <a:lstStyle/>
                    <a:p>
                      <a:pPr algn="ctr"/>
                      <a:r>
                        <a:rPr lang="en-US" dirty="0" smtClean="0"/>
                        <a:t>Academic contest/event</a:t>
                      </a:r>
                      <a:endParaRPr lang="en-US" dirty="0"/>
                    </a:p>
                  </a:txBody>
                  <a:tcPr/>
                </a:tc>
              </a:tr>
              <a:tr h="370840">
                <a:tc>
                  <a:txBody>
                    <a:bodyPr/>
                    <a:lstStyle/>
                    <a:p>
                      <a:pPr algn="ctr"/>
                      <a:r>
                        <a:rPr lang="en-US" dirty="0" smtClean="0"/>
                        <a:t>Conflict</a:t>
                      </a:r>
                      <a:r>
                        <a:rPr lang="en-US" baseline="0" dirty="0" smtClean="0"/>
                        <a:t> w/state mandated test</a:t>
                      </a:r>
                      <a:endParaRPr lang="en-US" dirty="0"/>
                    </a:p>
                  </a:txBody>
                  <a:tcPr/>
                </a:tc>
                <a:tc>
                  <a:txBody>
                    <a:bodyPr/>
                    <a:lstStyle/>
                    <a:p>
                      <a:pPr algn="ctr"/>
                      <a:r>
                        <a:rPr lang="en-US" dirty="0" smtClean="0"/>
                        <a:t>Athletic</a:t>
                      </a:r>
                      <a:r>
                        <a:rPr lang="en-US" baseline="0" dirty="0" smtClean="0"/>
                        <a:t> event/contest</a:t>
                      </a:r>
                      <a:endParaRPr lang="en-US" dirty="0"/>
                    </a:p>
                  </a:txBody>
                  <a:tcPr/>
                </a:tc>
              </a:tr>
              <a:tr h="370840">
                <a:tc>
                  <a:txBody>
                    <a:bodyPr/>
                    <a:lstStyle/>
                    <a:p>
                      <a:pPr algn="ctr"/>
                      <a:r>
                        <a:rPr lang="en-US" dirty="0" smtClean="0"/>
                        <a:t>Disabilities accommodations issue</a:t>
                      </a:r>
                      <a:endParaRPr lang="en-US" dirty="0"/>
                    </a:p>
                  </a:txBody>
                  <a:tcPr/>
                </a:tc>
                <a:tc>
                  <a:txBody>
                    <a:bodyPr/>
                    <a:lstStyle/>
                    <a:p>
                      <a:pPr algn="ctr"/>
                      <a:r>
                        <a:rPr lang="en-US" dirty="0" smtClean="0"/>
                        <a:t>Conflict w/non-AP or non-IB</a:t>
                      </a:r>
                      <a:r>
                        <a:rPr lang="en-US" baseline="0" dirty="0" smtClean="0"/>
                        <a:t> exam</a:t>
                      </a:r>
                      <a:endParaRPr lang="en-US" dirty="0"/>
                    </a:p>
                  </a:txBody>
                  <a:tcPr/>
                </a:tc>
              </a:tr>
              <a:tr h="370840">
                <a:tc>
                  <a:txBody>
                    <a:bodyPr/>
                    <a:lstStyle/>
                    <a:p>
                      <a:pPr algn="ctr"/>
                      <a:r>
                        <a:rPr lang="en-US" dirty="0" smtClean="0"/>
                        <a:t>Emergency:</a:t>
                      </a:r>
                      <a:r>
                        <a:rPr lang="en-US" baseline="0" dirty="0" smtClean="0"/>
                        <a:t>  serious injury, illness, or family tragedy (Doctor’s note required)</a:t>
                      </a:r>
                      <a:endParaRPr lang="en-US" dirty="0"/>
                    </a:p>
                  </a:txBody>
                  <a:tcPr/>
                </a:tc>
                <a:tc>
                  <a:txBody>
                    <a:bodyPr/>
                    <a:lstStyle/>
                    <a:p>
                      <a:pPr algn="ctr"/>
                      <a:r>
                        <a:rPr lang="en-US" dirty="0" smtClean="0"/>
                        <a:t>Family/Personal</a:t>
                      </a:r>
                      <a:r>
                        <a:rPr lang="en-US" baseline="0" dirty="0" smtClean="0"/>
                        <a:t> commitment</a:t>
                      </a:r>
                      <a:endParaRPr lang="en-US" dirty="0"/>
                    </a:p>
                  </a:txBody>
                  <a:tcPr/>
                </a:tc>
              </a:tr>
              <a:tr h="370840">
                <a:tc>
                  <a:txBody>
                    <a:bodyPr/>
                    <a:lstStyle/>
                    <a:p>
                      <a:pPr algn="ctr"/>
                      <a:r>
                        <a:rPr lang="en-US" dirty="0" smtClean="0"/>
                        <a:t>Religious holiday/observances</a:t>
                      </a:r>
                      <a:endParaRPr lang="en-US" dirty="0"/>
                    </a:p>
                  </a:txBody>
                  <a:tcPr/>
                </a:tc>
                <a:tc>
                  <a:txBody>
                    <a:bodyPr/>
                    <a:lstStyle/>
                    <a:p>
                      <a:pPr algn="ctr"/>
                      <a:r>
                        <a:rPr lang="en-US" dirty="0" smtClean="0"/>
                        <a:t>Other</a:t>
                      </a:r>
                      <a:r>
                        <a:rPr lang="en-US" baseline="0" dirty="0" smtClean="0"/>
                        <a:t> school event</a:t>
                      </a:r>
                      <a:endParaRPr lang="en-US" dirty="0"/>
                    </a:p>
                  </a:txBody>
                  <a:tcPr/>
                </a:tc>
              </a:tr>
              <a:tr h="370840">
                <a:tc>
                  <a:txBody>
                    <a:bodyPr/>
                    <a:lstStyle/>
                    <a:p>
                      <a:pPr algn="ctr"/>
                      <a:r>
                        <a:rPr lang="en-US" dirty="0" smtClean="0"/>
                        <a:t>Three or more AP exams on same date</a:t>
                      </a:r>
                      <a:endParaRPr lang="en-US" dirty="0"/>
                    </a:p>
                  </a:txBody>
                  <a:tcPr/>
                </a:tc>
                <a:tc>
                  <a:txBody>
                    <a:bodyPr/>
                    <a:lstStyle/>
                    <a:p>
                      <a:pPr algn="ctr"/>
                      <a:endParaRPr lang="en-US" dirty="0"/>
                    </a:p>
                  </a:txBody>
                  <a:tcPr/>
                </a:tc>
              </a:tr>
              <a:tr h="370840">
                <a:tc>
                  <a:txBody>
                    <a:bodyPr/>
                    <a:lstStyle/>
                    <a:p>
                      <a:pPr algn="ctr"/>
                      <a:r>
                        <a:rPr lang="en-US" dirty="0" smtClean="0"/>
                        <a:t>Two AP exams on same date and time</a:t>
                      </a: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13432557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Box 4"/>
          <p:cNvSpPr txBox="1">
            <a:spLocks noChangeArrowheads="1"/>
          </p:cNvSpPr>
          <p:nvPr/>
        </p:nvSpPr>
        <p:spPr bwMode="auto">
          <a:xfrm>
            <a:off x="3879850" y="1320800"/>
            <a:ext cx="1841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100">
                <a:solidFill>
                  <a:schemeClr val="tx1"/>
                </a:solidFill>
                <a:latin typeface="Arial" charset="0"/>
                <a:ea typeface="ＭＳ Ｐゴシック" charset="0"/>
                <a:cs typeface="ＭＳ Ｐゴシック" charset="0"/>
              </a:defRPr>
            </a:lvl1pPr>
            <a:lvl2pPr marL="742950" indent="-285750" eaLnBrk="0" hangingPunct="0">
              <a:defRPr sz="1100">
                <a:solidFill>
                  <a:schemeClr val="tx1"/>
                </a:solidFill>
                <a:latin typeface="Arial" charset="0"/>
                <a:ea typeface="ＭＳ Ｐゴシック" charset="0"/>
              </a:defRPr>
            </a:lvl2pPr>
            <a:lvl3pPr marL="1143000" indent="-228600" eaLnBrk="0" hangingPunct="0">
              <a:defRPr sz="1100">
                <a:solidFill>
                  <a:schemeClr val="tx1"/>
                </a:solidFill>
                <a:latin typeface="Arial" charset="0"/>
                <a:ea typeface="ＭＳ Ｐゴシック" charset="0"/>
              </a:defRPr>
            </a:lvl3pPr>
            <a:lvl4pPr marL="1600200" indent="-228600" eaLnBrk="0" hangingPunct="0">
              <a:defRPr sz="1100">
                <a:solidFill>
                  <a:schemeClr val="tx1"/>
                </a:solidFill>
                <a:latin typeface="Arial" charset="0"/>
                <a:ea typeface="ＭＳ Ｐゴシック" charset="0"/>
              </a:defRPr>
            </a:lvl4pPr>
            <a:lvl5pPr marL="2057400" indent="-228600" eaLnBrk="0" hangingPunct="0">
              <a:defRPr sz="1100">
                <a:solidFill>
                  <a:schemeClr val="tx1"/>
                </a:solidFill>
                <a:latin typeface="Arial" charset="0"/>
                <a:ea typeface="ＭＳ Ｐゴシック" charset="0"/>
              </a:defRPr>
            </a:lvl5pPr>
            <a:lvl6pPr marL="2514600" indent="-228600" eaLnBrk="0" fontAlgn="base" hangingPunct="0">
              <a:spcBef>
                <a:spcPct val="0"/>
              </a:spcBef>
              <a:spcAft>
                <a:spcPct val="0"/>
              </a:spcAft>
              <a:defRPr sz="1100">
                <a:solidFill>
                  <a:schemeClr val="tx1"/>
                </a:solidFill>
                <a:latin typeface="Arial" charset="0"/>
                <a:ea typeface="ＭＳ Ｐゴシック" charset="0"/>
              </a:defRPr>
            </a:lvl6pPr>
            <a:lvl7pPr marL="2971800" indent="-228600" eaLnBrk="0" fontAlgn="base" hangingPunct="0">
              <a:spcBef>
                <a:spcPct val="0"/>
              </a:spcBef>
              <a:spcAft>
                <a:spcPct val="0"/>
              </a:spcAft>
              <a:defRPr sz="1100">
                <a:solidFill>
                  <a:schemeClr val="tx1"/>
                </a:solidFill>
                <a:latin typeface="Arial" charset="0"/>
                <a:ea typeface="ＭＳ Ｐゴシック" charset="0"/>
              </a:defRPr>
            </a:lvl7pPr>
            <a:lvl8pPr marL="3429000" indent="-228600" eaLnBrk="0" fontAlgn="base" hangingPunct="0">
              <a:spcBef>
                <a:spcPct val="0"/>
              </a:spcBef>
              <a:spcAft>
                <a:spcPct val="0"/>
              </a:spcAft>
              <a:defRPr sz="1100">
                <a:solidFill>
                  <a:schemeClr val="tx1"/>
                </a:solidFill>
                <a:latin typeface="Arial" charset="0"/>
                <a:ea typeface="ＭＳ Ｐゴシック" charset="0"/>
              </a:defRPr>
            </a:lvl8pPr>
            <a:lvl9pPr marL="3886200" indent="-228600" eaLnBrk="0" fontAlgn="base" hangingPunct="0">
              <a:spcBef>
                <a:spcPct val="0"/>
              </a:spcBef>
              <a:spcAft>
                <a:spcPct val="0"/>
              </a:spcAft>
              <a:defRPr sz="1100">
                <a:solidFill>
                  <a:schemeClr val="tx1"/>
                </a:solidFill>
                <a:latin typeface="Arial" charset="0"/>
                <a:ea typeface="ＭＳ Ｐゴシック" charset="0"/>
              </a:defRPr>
            </a:lvl9pPr>
          </a:lstStyle>
          <a:p>
            <a:pPr eaLnBrk="1" hangingPunct="1"/>
            <a:endParaRPr lang="en-US" dirty="0"/>
          </a:p>
        </p:txBody>
      </p:sp>
      <p:sp>
        <p:nvSpPr>
          <p:cNvPr id="8195" name="Content Placeholder 8"/>
          <p:cNvSpPr>
            <a:spLocks noGrp="1"/>
          </p:cNvSpPr>
          <p:nvPr>
            <p:ph sz="quarter" idx="11"/>
          </p:nvPr>
        </p:nvSpPr>
        <p:spPr bwMode="auto">
          <a:xfrm>
            <a:off x="1225768" y="1143000"/>
            <a:ext cx="9816663" cy="46655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ctr">
              <a:buNone/>
            </a:pPr>
            <a:endParaRPr lang="en-US" sz="2800" dirty="0"/>
          </a:p>
          <a:p>
            <a:pPr marL="0" indent="0" algn="ctr">
              <a:buNone/>
            </a:pPr>
            <a:r>
              <a:rPr lang="en-US" sz="4400" dirty="0" smtClean="0"/>
              <a:t>March 20, 2018 (NO EXCEPTIONS)</a:t>
            </a:r>
          </a:p>
          <a:p>
            <a:pPr marL="0" indent="0" algn="ctr">
              <a:buNone/>
            </a:pPr>
            <a:endParaRPr lang="en-US" sz="2800" dirty="0"/>
          </a:p>
          <a:p>
            <a:pPr marL="0" indent="0" algn="ctr">
              <a:buNone/>
            </a:pPr>
            <a:endParaRPr lang="en-US" sz="2800" dirty="0"/>
          </a:p>
        </p:txBody>
      </p:sp>
      <p:sp>
        <p:nvSpPr>
          <p:cNvPr id="8196" name="Title 7"/>
          <p:cNvSpPr>
            <a:spLocks noGrp="1"/>
          </p:cNvSpPr>
          <p:nvPr>
            <p:ph type="title"/>
          </p:nvPr>
        </p:nvSpPr>
        <p:spPr>
          <a:xfrm>
            <a:off x="1524000" y="457200"/>
            <a:ext cx="9220200" cy="685800"/>
          </a:xfrm>
        </p:spPr>
        <p:txBody>
          <a:bodyPr/>
          <a:lstStyle/>
          <a:p>
            <a:r>
              <a:rPr lang="en-US" sz="3600" dirty="0" smtClean="0">
                <a:latin typeface="Calibri" charset="0"/>
                <a:ea typeface="ＭＳ Ｐゴシック" charset="0"/>
              </a:rPr>
              <a:t>Registration Deadline</a:t>
            </a:r>
            <a:endParaRPr sz="3600" dirty="0">
              <a:latin typeface="Calibri" charset="0"/>
              <a:ea typeface="ＭＳ Ｐゴシック"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9850" y="2841915"/>
            <a:ext cx="4295775" cy="2857500"/>
          </a:xfrm>
          <a:prstGeom prst="rect">
            <a:avLst/>
          </a:prstGeom>
        </p:spPr>
      </p:pic>
    </p:spTree>
    <p:extLst>
      <p:ext uri="{BB962C8B-B14F-4D97-AF65-F5344CB8AC3E}">
        <p14:creationId xmlns:p14="http://schemas.microsoft.com/office/powerpoint/2010/main" val="37617896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65BAF2C6D43A41BD78DFE6BC5BBF0C" ma:contentTypeVersion="1" ma:contentTypeDescription="Create a new document." ma:contentTypeScope="" ma:versionID="9da5d42b5a124a76fde2524b6f092e00">
  <xsd:schema xmlns:xsd="http://www.w3.org/2001/XMLSchema" xmlns:xs="http://www.w3.org/2001/XMLSchema" xmlns:p="http://schemas.microsoft.com/office/2006/metadata/properties" xmlns:ns3="cb1a1a6c-38c5-44c6-8244-dfd2b87d8461" targetNamespace="http://schemas.microsoft.com/office/2006/metadata/properties" ma:root="true" ma:fieldsID="db85ad002429950bbab2f0b029585b19" ns3:_="">
    <xsd:import namespace="cb1a1a6c-38c5-44c6-8244-dfd2b87d8461"/>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1a1a6c-38c5-44c6-8244-dfd2b87d846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33EF3A-777F-40FB-963D-4679270AE010}">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dcmitype/"/>
    <ds:schemaRef ds:uri="http://www.w3.org/XML/1998/namespace"/>
    <ds:schemaRef ds:uri="cb1a1a6c-38c5-44c6-8244-dfd2b87d8461"/>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97E4AA2A-529F-4334-88BB-2850DFC73577}">
  <ds:schemaRefs>
    <ds:schemaRef ds:uri="http://schemas.microsoft.com/sharepoint/v3/contenttype/forms"/>
  </ds:schemaRefs>
</ds:datastoreItem>
</file>

<file path=customXml/itemProps3.xml><?xml version="1.0" encoding="utf-8"?>
<ds:datastoreItem xmlns:ds="http://schemas.openxmlformats.org/officeDocument/2006/customXml" ds:itemID="{7299CB89-66BA-48B9-B2CD-B74B2228EB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1a1a6c-38c5-44c6-8244-dfd2b87d84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5371</TotalTime>
  <Words>813</Words>
  <Application>Microsoft Office PowerPoint</Application>
  <PresentationFormat>Custom</PresentationFormat>
  <Paragraphs>92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AP Test Registration 2018</vt:lpstr>
      <vt:lpstr>Why should I take the AP exam?</vt:lpstr>
      <vt:lpstr>AP Credit Policy Information</vt:lpstr>
      <vt:lpstr>AP Exam Schedule</vt:lpstr>
      <vt:lpstr>Registration Procedures</vt:lpstr>
      <vt:lpstr>Registration Procedures</vt:lpstr>
      <vt:lpstr>Frequently Asked Questions</vt:lpstr>
      <vt:lpstr>What if I can’t take a test on the assigned day?</vt:lpstr>
      <vt:lpstr>Registration Deadline</vt:lpstr>
      <vt:lpstr>PowerPoint Presentation</vt:lpstr>
    </vt:vector>
  </TitlesOfParts>
  <Company>Cedar Rapids Community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Test Registration 2014</dc:title>
  <dc:creator>Richey Syndy</dc:creator>
  <cp:lastModifiedBy>Terri L. Collins-Swain</cp:lastModifiedBy>
  <cp:revision>85</cp:revision>
  <dcterms:created xsi:type="dcterms:W3CDTF">2014-02-20T17:19:06Z</dcterms:created>
  <dcterms:modified xsi:type="dcterms:W3CDTF">2018-02-14T18:38:06Z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0x0101000565BAF2C6D43A41BD78DFE6BC5BBF0C</vt:lpwstr>
  </property>
  <property fmtid="{D5CDD505-2E9C-101B-9397-08002B2CF9AE}" pid="3" name="IsMyDocuments">
    <vt:bool>true</vt:bool>
  </property>
</Properties>
</file>